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sldIdLst>
    <p:sldId id="256" r:id="rId2"/>
    <p:sldId id="257" r:id="rId3"/>
    <p:sldId id="258" r:id="rId4"/>
    <p:sldId id="265" r:id="rId5"/>
    <p:sldId id="264" r:id="rId6"/>
    <p:sldId id="283" r:id="rId7"/>
    <p:sldId id="284" r:id="rId8"/>
    <p:sldId id="285" r:id="rId9"/>
    <p:sldId id="286" r:id="rId10"/>
    <p:sldId id="287" r:id="rId11"/>
    <p:sldId id="288" r:id="rId12"/>
    <p:sldId id="289" r:id="rId13"/>
    <p:sldId id="290" r:id="rId14"/>
    <p:sldId id="292" r:id="rId15"/>
    <p:sldId id="294" r:id="rId16"/>
    <p:sldId id="293" r:id="rId17"/>
    <p:sldId id="295" r:id="rId18"/>
    <p:sldId id="296" r:id="rId19"/>
    <p:sldId id="297" r:id="rId20"/>
    <p:sldId id="273" r:id="rId21"/>
    <p:sldId id="274" r:id="rId22"/>
    <p:sldId id="276" r:id="rId23"/>
    <p:sldId id="280" r:id="rId24"/>
    <p:sldId id="279" r:id="rId25"/>
    <p:sldId id="278" r:id="rId26"/>
    <p:sldId id="277" r:id="rId27"/>
    <p:sldId id="281" r:id="rId28"/>
    <p:sldId id="282" r:id="rId29"/>
    <p:sldId id="263" r:id="rId30"/>
    <p:sldId id="262" r:id="rId31"/>
    <p:sldId id="261" r:id="rId32"/>
    <p:sldId id="337" r:id="rId33"/>
    <p:sldId id="270" r:id="rId34"/>
    <p:sldId id="272" r:id="rId35"/>
    <p:sldId id="271" r:id="rId36"/>
    <p:sldId id="266" r:id="rId37"/>
    <p:sldId id="269" r:id="rId38"/>
    <p:sldId id="268" r:id="rId39"/>
    <p:sldId id="267" r:id="rId40"/>
    <p:sldId id="309" r:id="rId41"/>
    <p:sldId id="298" r:id="rId42"/>
    <p:sldId id="308" r:id="rId43"/>
    <p:sldId id="307" r:id="rId44"/>
    <p:sldId id="306" r:id="rId45"/>
    <p:sldId id="305" r:id="rId46"/>
    <p:sldId id="338" r:id="rId47"/>
    <p:sldId id="304" r:id="rId48"/>
    <p:sldId id="303" r:id="rId49"/>
    <p:sldId id="302" r:id="rId50"/>
    <p:sldId id="301" r:id="rId51"/>
    <p:sldId id="300" r:id="rId52"/>
    <p:sldId id="299" r:id="rId53"/>
    <p:sldId id="311" r:id="rId54"/>
    <p:sldId id="310" r:id="rId55"/>
    <p:sldId id="312" r:id="rId56"/>
    <p:sldId id="339" r:id="rId57"/>
    <p:sldId id="317" r:id="rId58"/>
    <p:sldId id="324" r:id="rId59"/>
    <p:sldId id="323" r:id="rId60"/>
    <p:sldId id="322" r:id="rId61"/>
    <p:sldId id="318" r:id="rId62"/>
    <p:sldId id="321" r:id="rId63"/>
    <p:sldId id="320" r:id="rId64"/>
    <p:sldId id="319" r:id="rId65"/>
    <p:sldId id="329" r:id="rId66"/>
    <p:sldId id="340" r:id="rId67"/>
    <p:sldId id="325" r:id="rId68"/>
    <p:sldId id="328" r:id="rId69"/>
    <p:sldId id="327" r:id="rId70"/>
    <p:sldId id="326" r:id="rId71"/>
    <p:sldId id="332" r:id="rId72"/>
    <p:sldId id="341" r:id="rId73"/>
    <p:sldId id="331" r:id="rId74"/>
    <p:sldId id="335" r:id="rId75"/>
    <p:sldId id="334" r:id="rId76"/>
    <p:sldId id="333" r:id="rId77"/>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ivate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800"/>
    <a:srgbClr val="C78A11"/>
    <a:srgbClr val="CB9000"/>
    <a:srgbClr val="81C55B"/>
    <a:srgbClr val="505050"/>
    <a:srgbClr val="EAEAEA"/>
    <a:srgbClr val="B4B4B4"/>
    <a:srgbClr val="78BE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4660"/>
  </p:normalViewPr>
  <p:slideViewPr>
    <p:cSldViewPr>
      <p:cViewPr varScale="1">
        <p:scale>
          <a:sx n="104" d="100"/>
          <a:sy n="104" d="100"/>
        </p:scale>
        <p:origin x="161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DDC42E8-AA87-4691-92FA-70DCB6A8BDC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charset="0"/>
              </a:defRPr>
            </a:lvl1pPr>
          </a:lstStyle>
          <a:p>
            <a:pPr>
              <a:defRPr/>
            </a:pPr>
            <a:endParaRPr lang="cs-CZ"/>
          </a:p>
        </p:txBody>
      </p:sp>
      <p:sp>
        <p:nvSpPr>
          <p:cNvPr id="5123" name="Rectangle 3">
            <a:extLst>
              <a:ext uri="{FF2B5EF4-FFF2-40B4-BE49-F238E27FC236}">
                <a16:creationId xmlns:a16="http://schemas.microsoft.com/office/drawing/2014/main" id="{13CFB867-8A2B-4772-976C-E2861F4B060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defRPr>
            </a:lvl1pPr>
          </a:lstStyle>
          <a:p>
            <a:pPr>
              <a:defRPr/>
            </a:pPr>
            <a:endParaRPr lang="cs-CZ"/>
          </a:p>
        </p:txBody>
      </p:sp>
      <p:sp>
        <p:nvSpPr>
          <p:cNvPr id="3076" name="Rectangle 4">
            <a:extLst>
              <a:ext uri="{FF2B5EF4-FFF2-40B4-BE49-F238E27FC236}">
                <a16:creationId xmlns:a16="http://schemas.microsoft.com/office/drawing/2014/main" id="{82DACF09-9F20-4ECA-AE36-FB17BFC375F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5FCCB4B-20C3-46C1-878C-A55E273096B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5126" name="Rectangle 6">
            <a:extLst>
              <a:ext uri="{FF2B5EF4-FFF2-40B4-BE49-F238E27FC236}">
                <a16:creationId xmlns:a16="http://schemas.microsoft.com/office/drawing/2014/main" id="{DDDB5C23-12E4-4B51-B63A-18A91F8F890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charset="0"/>
              </a:defRPr>
            </a:lvl1pPr>
          </a:lstStyle>
          <a:p>
            <a:pPr>
              <a:defRPr/>
            </a:pPr>
            <a:endParaRPr lang="cs-CZ"/>
          </a:p>
        </p:txBody>
      </p:sp>
      <p:sp>
        <p:nvSpPr>
          <p:cNvPr id="5127" name="Rectangle 7">
            <a:extLst>
              <a:ext uri="{FF2B5EF4-FFF2-40B4-BE49-F238E27FC236}">
                <a16:creationId xmlns:a16="http://schemas.microsoft.com/office/drawing/2014/main" id="{A6D7CDB4-1DB2-427B-A86D-AC06A3F5E9D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vl1pPr>
          </a:lstStyle>
          <a:p>
            <a:pPr>
              <a:defRPr/>
            </a:pPr>
            <a:fld id="{224E5177-D103-4081-A20A-8B0B1D19B172}"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a:extLst>
              <a:ext uri="{FF2B5EF4-FFF2-40B4-BE49-F238E27FC236}">
                <a16:creationId xmlns:a16="http://schemas.microsoft.com/office/drawing/2014/main" id="{FE6C8DA2-7748-4A83-9412-0F96B6A4A222}"/>
              </a:ext>
            </a:extLst>
          </p:cNvPr>
          <p:cNvSpPr>
            <a:spLocks noGrp="1" noRot="1" noChangeAspect="1" noChangeArrowheads="1" noTextEdit="1"/>
          </p:cNvSpPr>
          <p:nvPr>
            <p:ph type="sldImg"/>
          </p:nvPr>
        </p:nvSpPr>
        <p:spPr>
          <a:ln/>
        </p:spPr>
      </p:sp>
      <p:sp>
        <p:nvSpPr>
          <p:cNvPr id="66563" name="Zástupný symbol pro poznámky 2">
            <a:extLst>
              <a:ext uri="{FF2B5EF4-FFF2-40B4-BE49-F238E27FC236}">
                <a16:creationId xmlns:a16="http://schemas.microsoft.com/office/drawing/2014/main" id="{59C86E82-D1A6-4B3A-A041-EC33D96123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66564" name="Zástupný symbol pro číslo snímku 3">
            <a:extLst>
              <a:ext uri="{FF2B5EF4-FFF2-40B4-BE49-F238E27FC236}">
                <a16:creationId xmlns:a16="http://schemas.microsoft.com/office/drawing/2014/main" id="{5F74096B-08BD-4D7B-BEC4-D931E87C4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DC39FD-99A0-4801-81F9-C0755CCB7EEC}" type="slidenum">
              <a:rPr lang="cs-CZ" altLang="cs-CZ" smtClean="0"/>
              <a:pPr/>
              <a:t>61</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09B2753-8DC3-4BC0-BAEB-7BA6CE5D10BC}"/>
              </a:ext>
            </a:extLst>
          </p:cNvPr>
          <p:cNvSpPr>
            <a:spLocks noChangeArrowheads="1"/>
          </p:cNvSpPr>
          <p:nvPr userDrawn="1"/>
        </p:nvSpPr>
        <p:spPr bwMode="auto">
          <a:xfrm>
            <a:off x="0" y="0"/>
            <a:ext cx="4572000" cy="2276475"/>
          </a:xfrm>
          <a:prstGeom prst="rect">
            <a:avLst/>
          </a:prstGeom>
          <a:solidFill>
            <a:srgbClr val="C87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defRPr/>
            </a:pPr>
            <a:endParaRPr lang="cs-CZ" altLang="cs-CZ"/>
          </a:p>
        </p:txBody>
      </p:sp>
      <p:sp>
        <p:nvSpPr>
          <p:cNvPr id="5" name="Rectangle 8">
            <a:extLst>
              <a:ext uri="{FF2B5EF4-FFF2-40B4-BE49-F238E27FC236}">
                <a16:creationId xmlns:a16="http://schemas.microsoft.com/office/drawing/2014/main" id="{B4DC960F-A0E1-41CF-A6E0-5CFEC96A4399}"/>
              </a:ext>
            </a:extLst>
          </p:cNvPr>
          <p:cNvSpPr>
            <a:spLocks noChangeArrowheads="1"/>
          </p:cNvSpPr>
          <p:nvPr userDrawn="1"/>
        </p:nvSpPr>
        <p:spPr bwMode="auto">
          <a:xfrm>
            <a:off x="4572000" y="0"/>
            <a:ext cx="4572000" cy="22764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defRPr/>
            </a:pPr>
            <a:endParaRPr lang="cs-CZ" altLang="cs-CZ"/>
          </a:p>
        </p:txBody>
      </p:sp>
      <p:pic>
        <p:nvPicPr>
          <p:cNvPr id="6" name="Picture 17" descr="C:\Users\AVC\Desktop\powerpoint\logo_MENDELU_CMYK-2.gif">
            <a:extLst>
              <a:ext uri="{FF2B5EF4-FFF2-40B4-BE49-F238E27FC236}">
                <a16:creationId xmlns:a16="http://schemas.microsoft.com/office/drawing/2014/main" id="{FBAFF87C-F515-4548-BD66-22AEE0DB3D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57313" y="5072063"/>
            <a:ext cx="1500187"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AVC\Desktop\powerpoint\agro\AF_bar_negativ_1.jpg">
            <a:extLst>
              <a:ext uri="{FF2B5EF4-FFF2-40B4-BE49-F238E27FC236}">
                <a16:creationId xmlns:a16="http://schemas.microsoft.com/office/drawing/2014/main" id="{BF8FC5A2-4FAF-48D1-BC95-23B73AD60F77}"/>
              </a:ext>
            </a:extLst>
          </p:cNvPr>
          <p:cNvPicPr>
            <a:picLocks noChangeAspect="1" noChangeArrowheads="1"/>
          </p:cNvPicPr>
          <p:nvPr userDrawn="1"/>
        </p:nvPicPr>
        <p:blipFill>
          <a:blip r:embed="rId3">
            <a:clrChange>
              <a:clrFrom>
                <a:srgbClr val="C78B11"/>
              </a:clrFrom>
              <a:clrTo>
                <a:srgbClr val="C78B11">
                  <a:alpha val="0"/>
                </a:srgbClr>
              </a:clrTo>
            </a:clrChange>
            <a:extLst>
              <a:ext uri="{28A0092B-C50C-407E-A947-70E740481C1C}">
                <a14:useLocalDpi xmlns:a14="http://schemas.microsoft.com/office/drawing/2010/main" val="0"/>
              </a:ext>
            </a:extLst>
          </a:blip>
          <a:srcRect/>
          <a:stretch>
            <a:fillRect/>
          </a:stretch>
        </p:blipFill>
        <p:spPr bwMode="auto">
          <a:xfrm>
            <a:off x="0" y="0"/>
            <a:ext cx="4171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187450" y="2852738"/>
            <a:ext cx="7197725" cy="792162"/>
          </a:xfrm>
          <a:noFill/>
        </p:spPr>
        <p:txBody>
          <a:bodyPr/>
          <a:lstStyle>
            <a:lvl1pPr>
              <a:defRPr sz="4000">
                <a:solidFill>
                  <a:srgbClr val="C87800"/>
                </a:solidFill>
              </a:defRPr>
            </a:lvl1pPr>
          </a:lstStyle>
          <a:p>
            <a:r>
              <a:rPr lang="cs-CZ" dirty="0"/>
              <a:t>Hlavní název prezentace</a:t>
            </a:r>
          </a:p>
        </p:txBody>
      </p:sp>
      <p:sp>
        <p:nvSpPr>
          <p:cNvPr id="4099" name="Rectangle 3"/>
          <p:cNvSpPr>
            <a:spLocks noGrp="1" noChangeArrowheads="1"/>
          </p:cNvSpPr>
          <p:nvPr>
            <p:ph type="subTitle" idx="1"/>
          </p:nvPr>
        </p:nvSpPr>
        <p:spPr>
          <a:xfrm>
            <a:off x="1187450" y="3716338"/>
            <a:ext cx="6400800" cy="1225550"/>
          </a:xfrm>
        </p:spPr>
        <p:txBody>
          <a:bodyPr/>
          <a:lstStyle>
            <a:lvl1pPr marL="0" indent="0">
              <a:buFontTx/>
              <a:buNone/>
              <a:defRPr sz="2400"/>
            </a:lvl1pPr>
          </a:lstStyle>
          <a:p>
            <a:r>
              <a:rPr lang="cs-CZ"/>
              <a:t>Menší podtitul prezentace</a:t>
            </a:r>
          </a:p>
        </p:txBody>
      </p:sp>
      <p:sp>
        <p:nvSpPr>
          <p:cNvPr id="8" name="Rectangle 4">
            <a:extLst>
              <a:ext uri="{FF2B5EF4-FFF2-40B4-BE49-F238E27FC236}">
                <a16:creationId xmlns:a16="http://schemas.microsoft.com/office/drawing/2014/main" id="{B49EB008-2CA6-45CD-921C-D6129B2CB430}"/>
              </a:ext>
            </a:extLst>
          </p:cNvPr>
          <p:cNvSpPr>
            <a:spLocks noGrp="1" noChangeArrowheads="1"/>
          </p:cNvSpPr>
          <p:nvPr>
            <p:ph type="dt" sz="half" idx="10"/>
          </p:nvPr>
        </p:nvSpPr>
        <p:spPr/>
        <p:txBody>
          <a:bodyPr/>
          <a:lstStyle>
            <a:lvl1pPr>
              <a:defRPr/>
            </a:lvl1pPr>
          </a:lstStyle>
          <a:p>
            <a:pPr>
              <a:defRPr/>
            </a:pPr>
            <a:endParaRPr lang="cs-CZ"/>
          </a:p>
        </p:txBody>
      </p:sp>
      <p:sp>
        <p:nvSpPr>
          <p:cNvPr id="9" name="Rectangle 5">
            <a:extLst>
              <a:ext uri="{FF2B5EF4-FFF2-40B4-BE49-F238E27FC236}">
                <a16:creationId xmlns:a16="http://schemas.microsoft.com/office/drawing/2014/main" id="{EBAC201C-F61A-44FE-B3E3-FBA9851D94DC}"/>
              </a:ext>
            </a:extLst>
          </p:cNvPr>
          <p:cNvSpPr>
            <a:spLocks noGrp="1" noChangeArrowheads="1"/>
          </p:cNvSpPr>
          <p:nvPr>
            <p:ph type="ftr" sz="quarter" idx="11"/>
          </p:nvPr>
        </p:nvSpPr>
        <p:spPr/>
        <p:txBody>
          <a:bodyPr/>
          <a:lstStyle>
            <a:lvl1pPr>
              <a:defRPr/>
            </a:lvl1pPr>
          </a:lstStyle>
          <a:p>
            <a:pPr>
              <a:defRPr/>
            </a:pPr>
            <a:endParaRPr lang="cs-CZ"/>
          </a:p>
        </p:txBody>
      </p:sp>
      <p:sp>
        <p:nvSpPr>
          <p:cNvPr id="10" name="Rectangle 6">
            <a:extLst>
              <a:ext uri="{FF2B5EF4-FFF2-40B4-BE49-F238E27FC236}">
                <a16:creationId xmlns:a16="http://schemas.microsoft.com/office/drawing/2014/main" id="{D3DE859E-FD6E-4BE5-AB0D-8EC0653ADA8E}"/>
              </a:ext>
            </a:extLst>
          </p:cNvPr>
          <p:cNvSpPr>
            <a:spLocks noGrp="1" noChangeArrowheads="1"/>
          </p:cNvSpPr>
          <p:nvPr>
            <p:ph type="sldNum" sz="quarter" idx="12"/>
          </p:nvPr>
        </p:nvSpPr>
        <p:spPr>
          <a:xfrm>
            <a:off x="6553200" y="6245225"/>
            <a:ext cx="2133600" cy="476250"/>
          </a:xfrm>
        </p:spPr>
        <p:txBody>
          <a:bodyPr/>
          <a:lstStyle>
            <a:lvl1pPr>
              <a:defRPr b="0">
                <a:solidFill>
                  <a:schemeClr val="tx1"/>
                </a:solidFill>
              </a:defRPr>
            </a:lvl1pPr>
          </a:lstStyle>
          <a:p>
            <a:pPr>
              <a:defRPr/>
            </a:pPr>
            <a:fld id="{619F0049-BBB1-45E0-B993-893EBC9DE97D}" type="slidenum">
              <a:rPr lang="cs-CZ" altLang="cs-CZ"/>
              <a:pPr>
                <a:defRPr/>
              </a:pPr>
              <a:t>‹#›</a:t>
            </a:fld>
            <a:endParaRPr lang="cs-CZ" altLang="cs-CZ"/>
          </a:p>
        </p:txBody>
      </p:sp>
    </p:spTree>
    <p:extLst>
      <p:ext uri="{BB962C8B-B14F-4D97-AF65-F5344CB8AC3E}">
        <p14:creationId xmlns:p14="http://schemas.microsoft.com/office/powerpoint/2010/main" val="124160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EE96E812-005E-439B-9DDF-44B279372331}"/>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D2062D98-3F6C-4868-831F-79194E80E12F}"/>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D904EDE1-6345-4C3E-B1EB-5284BB32BC9C}"/>
              </a:ext>
            </a:extLst>
          </p:cNvPr>
          <p:cNvSpPr>
            <a:spLocks noGrp="1" noChangeArrowheads="1"/>
          </p:cNvSpPr>
          <p:nvPr>
            <p:ph type="sldNum" sz="quarter" idx="12"/>
          </p:nvPr>
        </p:nvSpPr>
        <p:spPr>
          <a:ln/>
        </p:spPr>
        <p:txBody>
          <a:bodyPr/>
          <a:lstStyle>
            <a:lvl1pPr>
              <a:defRPr/>
            </a:lvl1pPr>
          </a:lstStyle>
          <a:p>
            <a:pPr>
              <a:defRPr/>
            </a:pPr>
            <a:r>
              <a:rPr lang="cs-CZ" altLang="cs-CZ"/>
              <a:t>strana </a:t>
            </a:r>
            <a:fld id="{36E86EDE-2F8A-488D-A16E-CEC629DBAA8A}" type="slidenum">
              <a:rPr lang="cs-CZ" altLang="cs-CZ" smtClean="0"/>
              <a:pPr>
                <a:defRPr/>
              </a:pPr>
              <a:t>‹#›</a:t>
            </a:fld>
            <a:endParaRPr lang="cs-CZ" altLang="cs-CZ"/>
          </a:p>
        </p:txBody>
      </p:sp>
    </p:spTree>
    <p:extLst>
      <p:ext uri="{BB962C8B-B14F-4D97-AF65-F5344CB8AC3E}">
        <p14:creationId xmlns:p14="http://schemas.microsoft.com/office/powerpoint/2010/main" val="70363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11963" y="1125538"/>
            <a:ext cx="1874837" cy="50006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1187450" y="1125538"/>
            <a:ext cx="5472113" cy="50006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CEF8991B-BEE1-448F-AB52-E53090C590F8}"/>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938870CF-14DB-4895-8FC2-A7FD65F794A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8F75F33D-201E-4D24-8022-3771C9A808B6}"/>
              </a:ext>
            </a:extLst>
          </p:cNvPr>
          <p:cNvSpPr>
            <a:spLocks noGrp="1" noChangeArrowheads="1"/>
          </p:cNvSpPr>
          <p:nvPr>
            <p:ph type="sldNum" sz="quarter" idx="12"/>
          </p:nvPr>
        </p:nvSpPr>
        <p:spPr>
          <a:ln/>
        </p:spPr>
        <p:txBody>
          <a:bodyPr/>
          <a:lstStyle>
            <a:lvl1pPr>
              <a:defRPr/>
            </a:lvl1pPr>
          </a:lstStyle>
          <a:p>
            <a:pPr>
              <a:defRPr/>
            </a:pPr>
            <a:r>
              <a:rPr lang="cs-CZ" altLang="cs-CZ"/>
              <a:t>strana </a:t>
            </a:r>
            <a:fld id="{D6F89807-5F72-413E-8C5F-698B9BF824A0}" type="slidenum">
              <a:rPr lang="cs-CZ" altLang="cs-CZ" smtClean="0"/>
              <a:pPr>
                <a:defRPr/>
              </a:pPr>
              <a:t>‹#›</a:t>
            </a:fld>
            <a:endParaRPr lang="cs-CZ" altLang="cs-CZ"/>
          </a:p>
        </p:txBody>
      </p:sp>
    </p:spTree>
    <p:extLst>
      <p:ext uri="{BB962C8B-B14F-4D97-AF65-F5344CB8AC3E}">
        <p14:creationId xmlns:p14="http://schemas.microsoft.com/office/powerpoint/2010/main" val="294881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20960726-7BDD-4E75-810C-384E0BBD985D}"/>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00F038EB-3C35-46C5-9AD5-5C269A11CB8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39AF61D9-FA0E-47C3-87A0-B272D5B252C9}"/>
              </a:ext>
            </a:extLst>
          </p:cNvPr>
          <p:cNvSpPr>
            <a:spLocks noGrp="1" noChangeArrowheads="1"/>
          </p:cNvSpPr>
          <p:nvPr>
            <p:ph type="sldNum" sz="quarter" idx="12"/>
          </p:nvPr>
        </p:nvSpPr>
        <p:spPr>
          <a:ln/>
        </p:spPr>
        <p:txBody>
          <a:bodyPr/>
          <a:lstStyle>
            <a:lvl1pPr>
              <a:defRPr/>
            </a:lvl1pPr>
          </a:lstStyle>
          <a:p>
            <a:pPr>
              <a:defRPr/>
            </a:pPr>
            <a:r>
              <a:rPr lang="cs-CZ" altLang="cs-CZ"/>
              <a:t>strana </a:t>
            </a:r>
            <a:fld id="{C2ADFCD0-2882-4E0C-A0EB-A9AF20DFC0AB}" type="slidenum">
              <a:rPr lang="cs-CZ" altLang="cs-CZ" smtClean="0"/>
              <a:pPr>
                <a:defRPr/>
              </a:pPr>
              <a:t>‹#›</a:t>
            </a:fld>
            <a:endParaRPr lang="cs-CZ" altLang="cs-CZ"/>
          </a:p>
        </p:txBody>
      </p:sp>
    </p:spTree>
    <p:extLst>
      <p:ext uri="{BB962C8B-B14F-4D97-AF65-F5344CB8AC3E}">
        <p14:creationId xmlns:p14="http://schemas.microsoft.com/office/powerpoint/2010/main" val="264109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a:extLst>
              <a:ext uri="{FF2B5EF4-FFF2-40B4-BE49-F238E27FC236}">
                <a16:creationId xmlns:a16="http://schemas.microsoft.com/office/drawing/2014/main" id="{B102EE80-4F71-4804-88D3-ABDECB00DAFF}"/>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60A60DBB-5FB9-4601-9E96-1DA76E051D2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B8130C2B-6AAD-415A-8825-6564C00F722B}"/>
              </a:ext>
            </a:extLst>
          </p:cNvPr>
          <p:cNvSpPr>
            <a:spLocks noGrp="1" noChangeArrowheads="1"/>
          </p:cNvSpPr>
          <p:nvPr>
            <p:ph type="sldNum" sz="quarter" idx="12"/>
          </p:nvPr>
        </p:nvSpPr>
        <p:spPr>
          <a:ln/>
        </p:spPr>
        <p:txBody>
          <a:bodyPr/>
          <a:lstStyle>
            <a:lvl1pPr>
              <a:defRPr/>
            </a:lvl1pPr>
          </a:lstStyle>
          <a:p>
            <a:pPr>
              <a:defRPr/>
            </a:pPr>
            <a:r>
              <a:rPr lang="cs-CZ" altLang="cs-CZ"/>
              <a:t>strana </a:t>
            </a:r>
            <a:fld id="{81558E58-2855-4E76-8B71-80C483D8683C}" type="slidenum">
              <a:rPr lang="cs-CZ" altLang="cs-CZ" smtClean="0"/>
              <a:pPr>
                <a:defRPr/>
              </a:pPr>
              <a:t>‹#›</a:t>
            </a:fld>
            <a:endParaRPr lang="cs-CZ" altLang="cs-CZ"/>
          </a:p>
        </p:txBody>
      </p:sp>
    </p:spTree>
    <p:extLst>
      <p:ext uri="{BB962C8B-B14F-4D97-AF65-F5344CB8AC3E}">
        <p14:creationId xmlns:p14="http://schemas.microsoft.com/office/powerpoint/2010/main" val="167391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1187450" y="2133600"/>
            <a:ext cx="3673475"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013325" y="2133600"/>
            <a:ext cx="3673475"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02EAE977-88D9-4644-BC96-42A42D51E3EF}"/>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A98786ED-956E-4F03-9683-5A06EFADCC0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810F2E92-A82C-4E00-8CCC-D91CAD3E5137}"/>
              </a:ext>
            </a:extLst>
          </p:cNvPr>
          <p:cNvSpPr>
            <a:spLocks noGrp="1" noChangeArrowheads="1"/>
          </p:cNvSpPr>
          <p:nvPr>
            <p:ph type="sldNum" sz="quarter" idx="12"/>
          </p:nvPr>
        </p:nvSpPr>
        <p:spPr>
          <a:ln/>
        </p:spPr>
        <p:txBody>
          <a:bodyPr/>
          <a:lstStyle>
            <a:lvl1pPr>
              <a:defRPr/>
            </a:lvl1pPr>
          </a:lstStyle>
          <a:p>
            <a:pPr>
              <a:defRPr/>
            </a:pPr>
            <a:r>
              <a:rPr lang="cs-CZ" altLang="cs-CZ"/>
              <a:t>strana </a:t>
            </a:r>
            <a:fld id="{432A4FCE-C514-48D8-8777-4D76CC3A8490}" type="slidenum">
              <a:rPr lang="cs-CZ" altLang="cs-CZ" smtClean="0"/>
              <a:pPr>
                <a:defRPr/>
              </a:pPr>
              <a:t>‹#›</a:t>
            </a:fld>
            <a:endParaRPr lang="cs-CZ" altLang="cs-CZ"/>
          </a:p>
        </p:txBody>
      </p:sp>
    </p:spTree>
    <p:extLst>
      <p:ext uri="{BB962C8B-B14F-4D97-AF65-F5344CB8AC3E}">
        <p14:creationId xmlns:p14="http://schemas.microsoft.com/office/powerpoint/2010/main" val="188605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0E0C4D47-6341-45B0-9443-D27EDF197959}"/>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B0ABF490-005F-4356-B530-84DE927600A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4C353B00-65BD-4DFD-A9AE-3AC19DA8CABD}"/>
              </a:ext>
            </a:extLst>
          </p:cNvPr>
          <p:cNvSpPr>
            <a:spLocks noGrp="1" noChangeArrowheads="1"/>
          </p:cNvSpPr>
          <p:nvPr>
            <p:ph type="sldNum" sz="quarter" idx="12"/>
          </p:nvPr>
        </p:nvSpPr>
        <p:spPr>
          <a:ln/>
        </p:spPr>
        <p:txBody>
          <a:bodyPr/>
          <a:lstStyle>
            <a:lvl1pPr>
              <a:defRPr/>
            </a:lvl1pPr>
          </a:lstStyle>
          <a:p>
            <a:pPr>
              <a:defRPr/>
            </a:pPr>
            <a:r>
              <a:rPr lang="cs-CZ" altLang="cs-CZ"/>
              <a:t>strana </a:t>
            </a:r>
            <a:fld id="{078C43B7-225B-4C1F-9312-0D3F651C41B4}" type="slidenum">
              <a:rPr lang="cs-CZ" altLang="cs-CZ" smtClean="0"/>
              <a:pPr>
                <a:defRPr/>
              </a:pPr>
              <a:t>‹#›</a:t>
            </a:fld>
            <a:endParaRPr lang="cs-CZ" altLang="cs-CZ"/>
          </a:p>
        </p:txBody>
      </p:sp>
    </p:spTree>
    <p:extLst>
      <p:ext uri="{BB962C8B-B14F-4D97-AF65-F5344CB8AC3E}">
        <p14:creationId xmlns:p14="http://schemas.microsoft.com/office/powerpoint/2010/main" val="325912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23632C3C-EA21-422F-877F-19B46BCA59FA}"/>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F37B25A6-6336-4681-9CF9-52A56608E50F}"/>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81C78EBA-ECFA-409F-B576-8EBC1866D2C0}"/>
              </a:ext>
            </a:extLst>
          </p:cNvPr>
          <p:cNvSpPr>
            <a:spLocks noGrp="1" noChangeArrowheads="1"/>
          </p:cNvSpPr>
          <p:nvPr>
            <p:ph type="sldNum" sz="quarter" idx="12"/>
          </p:nvPr>
        </p:nvSpPr>
        <p:spPr>
          <a:ln/>
        </p:spPr>
        <p:txBody>
          <a:bodyPr/>
          <a:lstStyle>
            <a:lvl1pPr>
              <a:defRPr/>
            </a:lvl1pPr>
          </a:lstStyle>
          <a:p>
            <a:pPr>
              <a:defRPr/>
            </a:pPr>
            <a:r>
              <a:rPr lang="cs-CZ" altLang="cs-CZ"/>
              <a:t>strana </a:t>
            </a:r>
            <a:fld id="{60355E82-4BA3-46EF-A74A-B6920CD2A152}" type="slidenum">
              <a:rPr lang="cs-CZ" altLang="cs-CZ" smtClean="0"/>
              <a:pPr>
                <a:defRPr/>
              </a:pPr>
              <a:t>‹#›</a:t>
            </a:fld>
            <a:endParaRPr lang="cs-CZ" altLang="cs-CZ"/>
          </a:p>
        </p:txBody>
      </p:sp>
    </p:spTree>
    <p:extLst>
      <p:ext uri="{BB962C8B-B14F-4D97-AF65-F5344CB8AC3E}">
        <p14:creationId xmlns:p14="http://schemas.microsoft.com/office/powerpoint/2010/main" val="25337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95B574-50FD-42E4-A224-67CA40A2F795}"/>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5">
            <a:extLst>
              <a:ext uri="{FF2B5EF4-FFF2-40B4-BE49-F238E27FC236}">
                <a16:creationId xmlns:a16="http://schemas.microsoft.com/office/drawing/2014/main" id="{E6A9F513-2421-4AC3-B5A4-89EEBC2E71D4}"/>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6">
            <a:extLst>
              <a:ext uri="{FF2B5EF4-FFF2-40B4-BE49-F238E27FC236}">
                <a16:creationId xmlns:a16="http://schemas.microsoft.com/office/drawing/2014/main" id="{4EF4742F-A148-413D-8ED8-A9485DFEFD28}"/>
              </a:ext>
            </a:extLst>
          </p:cNvPr>
          <p:cNvSpPr>
            <a:spLocks noGrp="1" noChangeArrowheads="1"/>
          </p:cNvSpPr>
          <p:nvPr>
            <p:ph type="sldNum" sz="quarter" idx="12"/>
          </p:nvPr>
        </p:nvSpPr>
        <p:spPr>
          <a:ln/>
        </p:spPr>
        <p:txBody>
          <a:bodyPr/>
          <a:lstStyle>
            <a:lvl1pPr>
              <a:defRPr/>
            </a:lvl1pPr>
          </a:lstStyle>
          <a:p>
            <a:pPr>
              <a:defRPr/>
            </a:pPr>
            <a:r>
              <a:rPr lang="cs-CZ" altLang="cs-CZ"/>
              <a:t>strana </a:t>
            </a:r>
            <a:fld id="{F0F0061A-3088-495D-9DD8-A3A212CCF256}" type="slidenum">
              <a:rPr lang="cs-CZ" altLang="cs-CZ" smtClean="0"/>
              <a:pPr>
                <a:defRPr/>
              </a:pPr>
              <a:t>‹#›</a:t>
            </a:fld>
            <a:endParaRPr lang="cs-CZ" altLang="cs-CZ"/>
          </a:p>
        </p:txBody>
      </p:sp>
    </p:spTree>
    <p:extLst>
      <p:ext uri="{BB962C8B-B14F-4D97-AF65-F5344CB8AC3E}">
        <p14:creationId xmlns:p14="http://schemas.microsoft.com/office/powerpoint/2010/main" val="209595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2FECF69E-B82D-4582-85C2-BC767106FEBC}"/>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72614220-3E70-4653-A428-45C45652596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72CDFE37-E22C-4238-8656-E5746638BC48}"/>
              </a:ext>
            </a:extLst>
          </p:cNvPr>
          <p:cNvSpPr>
            <a:spLocks noGrp="1" noChangeArrowheads="1"/>
          </p:cNvSpPr>
          <p:nvPr>
            <p:ph type="sldNum" sz="quarter" idx="12"/>
          </p:nvPr>
        </p:nvSpPr>
        <p:spPr>
          <a:ln/>
        </p:spPr>
        <p:txBody>
          <a:bodyPr/>
          <a:lstStyle>
            <a:lvl1pPr>
              <a:defRPr/>
            </a:lvl1pPr>
          </a:lstStyle>
          <a:p>
            <a:pPr>
              <a:defRPr/>
            </a:pPr>
            <a:r>
              <a:rPr lang="cs-CZ" altLang="cs-CZ"/>
              <a:t>strana </a:t>
            </a:r>
            <a:fld id="{742E1E61-66D7-466D-BD31-13CE2A334098}" type="slidenum">
              <a:rPr lang="cs-CZ" altLang="cs-CZ" smtClean="0"/>
              <a:pPr>
                <a:defRPr/>
              </a:pPr>
              <a:t>‹#›</a:t>
            </a:fld>
            <a:endParaRPr lang="cs-CZ" altLang="cs-CZ"/>
          </a:p>
        </p:txBody>
      </p:sp>
    </p:spTree>
    <p:extLst>
      <p:ext uri="{BB962C8B-B14F-4D97-AF65-F5344CB8AC3E}">
        <p14:creationId xmlns:p14="http://schemas.microsoft.com/office/powerpoint/2010/main" val="400619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DD002066-A9D4-4D08-9012-27DB262AF947}"/>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AE281D29-7172-478D-9E54-C2144C46A96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34A389B8-1E27-4971-A9F0-B562D1F98658}"/>
              </a:ext>
            </a:extLst>
          </p:cNvPr>
          <p:cNvSpPr>
            <a:spLocks noGrp="1" noChangeArrowheads="1"/>
          </p:cNvSpPr>
          <p:nvPr>
            <p:ph type="sldNum" sz="quarter" idx="12"/>
          </p:nvPr>
        </p:nvSpPr>
        <p:spPr>
          <a:ln/>
        </p:spPr>
        <p:txBody>
          <a:bodyPr/>
          <a:lstStyle>
            <a:lvl1pPr>
              <a:defRPr/>
            </a:lvl1pPr>
          </a:lstStyle>
          <a:p>
            <a:pPr>
              <a:defRPr/>
            </a:pPr>
            <a:r>
              <a:rPr lang="cs-CZ" altLang="cs-CZ"/>
              <a:t>strana </a:t>
            </a:r>
            <a:fld id="{1BECCDFC-D87D-4B68-9CA8-E89A90A8FEF4}" type="slidenum">
              <a:rPr lang="cs-CZ" altLang="cs-CZ" smtClean="0"/>
              <a:pPr>
                <a:defRPr/>
              </a:pPr>
              <a:t>‹#›</a:t>
            </a:fld>
            <a:endParaRPr lang="cs-CZ" altLang="cs-CZ"/>
          </a:p>
        </p:txBody>
      </p:sp>
    </p:spTree>
    <p:extLst>
      <p:ext uri="{BB962C8B-B14F-4D97-AF65-F5344CB8AC3E}">
        <p14:creationId xmlns:p14="http://schemas.microsoft.com/office/powerpoint/2010/main" val="82817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A96750F4-23D4-4D6A-AEB3-BDB9E86F241D}"/>
              </a:ext>
            </a:extLst>
          </p:cNvPr>
          <p:cNvSpPr>
            <a:spLocks noChangeArrowheads="1"/>
          </p:cNvSpPr>
          <p:nvPr userDrawn="1"/>
        </p:nvSpPr>
        <p:spPr bwMode="auto">
          <a:xfrm>
            <a:off x="0" y="0"/>
            <a:ext cx="9144000" cy="836613"/>
          </a:xfrm>
          <a:prstGeom prst="rect">
            <a:avLst/>
          </a:prstGeom>
          <a:solidFill>
            <a:srgbClr val="C87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defRPr/>
            </a:pPr>
            <a:endParaRPr lang="cs-CZ" altLang="cs-CZ"/>
          </a:p>
        </p:txBody>
      </p:sp>
      <p:sp>
        <p:nvSpPr>
          <p:cNvPr id="1027" name="Rectangle 2">
            <a:extLst>
              <a:ext uri="{FF2B5EF4-FFF2-40B4-BE49-F238E27FC236}">
                <a16:creationId xmlns:a16="http://schemas.microsoft.com/office/drawing/2014/main" id="{DA93152A-2FC5-42F4-AF98-652A01827480}"/>
              </a:ext>
            </a:extLst>
          </p:cNvPr>
          <p:cNvSpPr>
            <a:spLocks noGrp="1" noChangeArrowheads="1"/>
          </p:cNvSpPr>
          <p:nvPr>
            <p:ph type="title"/>
          </p:nvPr>
        </p:nvSpPr>
        <p:spPr bwMode="auto">
          <a:xfrm>
            <a:off x="1187450" y="1125538"/>
            <a:ext cx="69961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Nadpis kapitoly</a:t>
            </a:r>
          </a:p>
        </p:txBody>
      </p:sp>
      <p:sp>
        <p:nvSpPr>
          <p:cNvPr id="1028" name="Rectangle 3">
            <a:extLst>
              <a:ext uri="{FF2B5EF4-FFF2-40B4-BE49-F238E27FC236}">
                <a16:creationId xmlns:a16="http://schemas.microsoft.com/office/drawing/2014/main" id="{7CFA2497-3D74-496F-9492-A6BBB8E01ACA}"/>
              </a:ext>
            </a:extLst>
          </p:cNvPr>
          <p:cNvSpPr>
            <a:spLocks noGrp="1" noChangeArrowheads="1"/>
          </p:cNvSpPr>
          <p:nvPr>
            <p:ph type="body" idx="1"/>
          </p:nvPr>
        </p:nvSpPr>
        <p:spPr bwMode="auto">
          <a:xfrm>
            <a:off x="1187450" y="2133600"/>
            <a:ext cx="749935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 name="Rectangle 4">
            <a:extLst>
              <a:ext uri="{FF2B5EF4-FFF2-40B4-BE49-F238E27FC236}">
                <a16:creationId xmlns:a16="http://schemas.microsoft.com/office/drawing/2014/main" id="{3DCBF87F-60A3-4C5A-BE84-CDBC78A1E4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Arial" charset="0"/>
              </a:defRPr>
            </a:lvl1pPr>
          </a:lstStyle>
          <a:p>
            <a:pPr>
              <a:defRPr/>
            </a:pPr>
            <a:endParaRPr lang="cs-CZ"/>
          </a:p>
        </p:txBody>
      </p:sp>
      <p:sp>
        <p:nvSpPr>
          <p:cNvPr id="1029" name="Rectangle 5">
            <a:extLst>
              <a:ext uri="{FF2B5EF4-FFF2-40B4-BE49-F238E27FC236}">
                <a16:creationId xmlns:a16="http://schemas.microsoft.com/office/drawing/2014/main" id="{1272E91D-F416-4B73-A28D-A002BC0A986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defRPr>
            </a:lvl1pPr>
          </a:lstStyle>
          <a:p>
            <a:pPr>
              <a:defRPr/>
            </a:pPr>
            <a:endParaRPr lang="cs-CZ"/>
          </a:p>
        </p:txBody>
      </p:sp>
      <p:sp>
        <p:nvSpPr>
          <p:cNvPr id="1030" name="Rectangle 6">
            <a:extLst>
              <a:ext uri="{FF2B5EF4-FFF2-40B4-BE49-F238E27FC236}">
                <a16:creationId xmlns:a16="http://schemas.microsoft.com/office/drawing/2014/main" id="{81E4EB0D-3D00-4CBB-9384-D32B7A3FC66D}"/>
              </a:ext>
            </a:extLst>
          </p:cNvPr>
          <p:cNvSpPr>
            <a:spLocks noGrp="1" noChangeArrowheads="1"/>
          </p:cNvSpPr>
          <p:nvPr>
            <p:ph type="sldNum" sz="quarter" idx="4"/>
          </p:nvPr>
        </p:nvSpPr>
        <p:spPr bwMode="auto">
          <a:xfrm>
            <a:off x="6804025" y="26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chemeClr val="bg1"/>
                </a:solidFill>
              </a:defRPr>
            </a:lvl1pPr>
          </a:lstStyle>
          <a:p>
            <a:pPr>
              <a:defRPr/>
            </a:pPr>
            <a:r>
              <a:rPr lang="cs-CZ" altLang="cs-CZ"/>
              <a:t>strana </a:t>
            </a:r>
            <a:fld id="{091F7660-41CD-415C-9B8F-14BF79092ADF}" type="slidenum">
              <a:rPr lang="cs-CZ" altLang="cs-CZ" smtClean="0"/>
              <a:pPr>
                <a:defRPr/>
              </a:pPr>
              <a:t>‹#›</a:t>
            </a:fld>
            <a:endParaRPr lang="cs-CZ" altLang="cs-CZ"/>
          </a:p>
        </p:txBody>
      </p:sp>
      <p:sp>
        <p:nvSpPr>
          <p:cNvPr id="1032" name="Text Box 8">
            <a:extLst>
              <a:ext uri="{FF2B5EF4-FFF2-40B4-BE49-F238E27FC236}">
                <a16:creationId xmlns:a16="http://schemas.microsoft.com/office/drawing/2014/main" id="{320B9339-B334-4712-9208-2406E7E8E52D}"/>
              </a:ext>
            </a:extLst>
          </p:cNvPr>
          <p:cNvSpPr txBox="1">
            <a:spLocks noChangeArrowheads="1"/>
          </p:cNvSpPr>
          <p:nvPr userDrawn="1"/>
        </p:nvSpPr>
        <p:spPr bwMode="auto">
          <a:xfrm>
            <a:off x="1187450" y="260350"/>
            <a:ext cx="338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defRPr/>
            </a:pPr>
            <a:endParaRPr lang="cs-CZ" altLang="cs-CZ"/>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eaLnBrk="0" fontAlgn="base" hangingPunct="0">
        <a:spcBef>
          <a:spcPct val="0"/>
        </a:spcBef>
        <a:spcAft>
          <a:spcPct val="0"/>
        </a:spcAft>
        <a:defRPr sz="3200" b="1">
          <a:solidFill>
            <a:srgbClr val="C87800"/>
          </a:solidFill>
          <a:latin typeface="+mj-lt"/>
          <a:ea typeface="+mj-ea"/>
          <a:cs typeface="+mj-cs"/>
        </a:defRPr>
      </a:lvl1pPr>
      <a:lvl2pPr algn="l" rtl="0" eaLnBrk="0" fontAlgn="base" hangingPunct="0">
        <a:spcBef>
          <a:spcPct val="0"/>
        </a:spcBef>
        <a:spcAft>
          <a:spcPct val="0"/>
        </a:spcAft>
        <a:defRPr sz="3200" b="1">
          <a:solidFill>
            <a:srgbClr val="C87800"/>
          </a:solidFill>
          <a:latin typeface="Arial" charset="0"/>
        </a:defRPr>
      </a:lvl2pPr>
      <a:lvl3pPr algn="l" rtl="0" eaLnBrk="0" fontAlgn="base" hangingPunct="0">
        <a:spcBef>
          <a:spcPct val="0"/>
        </a:spcBef>
        <a:spcAft>
          <a:spcPct val="0"/>
        </a:spcAft>
        <a:defRPr sz="3200" b="1">
          <a:solidFill>
            <a:srgbClr val="C87800"/>
          </a:solidFill>
          <a:latin typeface="Arial" charset="0"/>
        </a:defRPr>
      </a:lvl3pPr>
      <a:lvl4pPr algn="l" rtl="0" eaLnBrk="0" fontAlgn="base" hangingPunct="0">
        <a:spcBef>
          <a:spcPct val="0"/>
        </a:spcBef>
        <a:spcAft>
          <a:spcPct val="0"/>
        </a:spcAft>
        <a:defRPr sz="3200" b="1">
          <a:solidFill>
            <a:srgbClr val="C87800"/>
          </a:solidFill>
          <a:latin typeface="Arial" charset="0"/>
        </a:defRPr>
      </a:lvl4pPr>
      <a:lvl5pPr algn="l" rtl="0" eaLnBrk="0" fontAlgn="base" hangingPunct="0">
        <a:spcBef>
          <a:spcPct val="0"/>
        </a:spcBef>
        <a:spcAft>
          <a:spcPct val="0"/>
        </a:spcAft>
        <a:defRPr sz="3200" b="1">
          <a:solidFill>
            <a:srgbClr val="C87800"/>
          </a:solidFill>
          <a:latin typeface="Arial" charset="0"/>
        </a:defRPr>
      </a:lvl5pPr>
      <a:lvl6pPr marL="457200" algn="l" rtl="0" fontAlgn="base">
        <a:spcBef>
          <a:spcPct val="0"/>
        </a:spcBef>
        <a:spcAft>
          <a:spcPct val="0"/>
        </a:spcAft>
        <a:defRPr sz="3200" b="1">
          <a:solidFill>
            <a:srgbClr val="CB9000"/>
          </a:solidFill>
          <a:latin typeface="Arial" charset="0"/>
        </a:defRPr>
      </a:lvl6pPr>
      <a:lvl7pPr marL="914400" algn="l" rtl="0" fontAlgn="base">
        <a:spcBef>
          <a:spcPct val="0"/>
        </a:spcBef>
        <a:spcAft>
          <a:spcPct val="0"/>
        </a:spcAft>
        <a:defRPr sz="3200" b="1">
          <a:solidFill>
            <a:srgbClr val="CB9000"/>
          </a:solidFill>
          <a:latin typeface="Arial" charset="0"/>
        </a:defRPr>
      </a:lvl7pPr>
      <a:lvl8pPr marL="1371600" algn="l" rtl="0" fontAlgn="base">
        <a:spcBef>
          <a:spcPct val="0"/>
        </a:spcBef>
        <a:spcAft>
          <a:spcPct val="0"/>
        </a:spcAft>
        <a:defRPr sz="3200" b="1">
          <a:solidFill>
            <a:srgbClr val="CB9000"/>
          </a:solidFill>
          <a:latin typeface="Arial" charset="0"/>
        </a:defRPr>
      </a:lvl8pPr>
      <a:lvl9pPr marL="1828800" algn="l" rtl="0" fontAlgn="base">
        <a:spcBef>
          <a:spcPct val="0"/>
        </a:spcBef>
        <a:spcAft>
          <a:spcPct val="0"/>
        </a:spcAft>
        <a:defRPr sz="3200" b="1">
          <a:solidFill>
            <a:srgbClr val="CB9000"/>
          </a:solidFill>
          <a:latin typeface="Arial" charset="0"/>
        </a:defRPr>
      </a:lvl9pPr>
    </p:titleStyle>
    <p:bodyStyle>
      <a:lvl1pPr marL="342900" indent="-342900" algn="l" rtl="0" eaLnBrk="0" fontAlgn="base" hangingPunct="0">
        <a:spcBef>
          <a:spcPct val="20000"/>
        </a:spcBef>
        <a:spcAft>
          <a:spcPct val="0"/>
        </a:spcAft>
        <a:buChar char="•"/>
        <a:defRPr sz="3200">
          <a:solidFill>
            <a:srgbClr val="505050"/>
          </a:solidFill>
          <a:latin typeface="+mn-lt"/>
          <a:ea typeface="+mn-ea"/>
          <a:cs typeface="+mn-cs"/>
        </a:defRPr>
      </a:lvl1pPr>
      <a:lvl2pPr marL="742950" indent="-285750" algn="l" rtl="0" eaLnBrk="0" fontAlgn="base" hangingPunct="0">
        <a:spcBef>
          <a:spcPct val="20000"/>
        </a:spcBef>
        <a:spcAft>
          <a:spcPct val="0"/>
        </a:spcAft>
        <a:buChar char="–"/>
        <a:defRPr sz="2800">
          <a:solidFill>
            <a:srgbClr val="505050"/>
          </a:solidFill>
          <a:latin typeface="+mn-lt"/>
        </a:defRPr>
      </a:lvl2pPr>
      <a:lvl3pPr marL="1143000" indent="-228600" algn="l" rtl="0" eaLnBrk="0" fontAlgn="base" hangingPunct="0">
        <a:spcBef>
          <a:spcPct val="20000"/>
        </a:spcBef>
        <a:spcAft>
          <a:spcPct val="0"/>
        </a:spcAft>
        <a:buChar char="•"/>
        <a:defRPr sz="2400">
          <a:solidFill>
            <a:srgbClr val="505050"/>
          </a:solidFill>
          <a:latin typeface="+mn-lt"/>
        </a:defRPr>
      </a:lvl3pPr>
      <a:lvl4pPr marL="1600200" indent="-228600" algn="l" rtl="0" eaLnBrk="0" fontAlgn="base" hangingPunct="0">
        <a:spcBef>
          <a:spcPct val="20000"/>
        </a:spcBef>
        <a:spcAft>
          <a:spcPct val="0"/>
        </a:spcAft>
        <a:buChar char="–"/>
        <a:defRPr sz="2000">
          <a:solidFill>
            <a:srgbClr val="505050"/>
          </a:solidFill>
          <a:latin typeface="+mn-lt"/>
        </a:defRPr>
      </a:lvl4pPr>
      <a:lvl5pPr marL="2057400" indent="-228600" algn="l" rtl="0" eaLnBrk="0" fontAlgn="base" hangingPunct="0">
        <a:spcBef>
          <a:spcPct val="20000"/>
        </a:spcBef>
        <a:spcAft>
          <a:spcPct val="0"/>
        </a:spcAft>
        <a:buChar char="»"/>
        <a:defRPr sz="2000">
          <a:solidFill>
            <a:srgbClr val="505050"/>
          </a:solidFill>
          <a:latin typeface="+mn-lt"/>
        </a:defRPr>
      </a:lvl5pPr>
      <a:lvl6pPr marL="2514600" indent="-228600" algn="l" rtl="0" fontAlgn="base">
        <a:spcBef>
          <a:spcPct val="20000"/>
        </a:spcBef>
        <a:spcAft>
          <a:spcPct val="0"/>
        </a:spcAft>
        <a:buChar char="»"/>
        <a:defRPr sz="2000">
          <a:solidFill>
            <a:srgbClr val="505050"/>
          </a:solidFill>
          <a:latin typeface="+mn-lt"/>
        </a:defRPr>
      </a:lvl6pPr>
      <a:lvl7pPr marL="2971800" indent="-228600" algn="l" rtl="0" fontAlgn="base">
        <a:spcBef>
          <a:spcPct val="20000"/>
        </a:spcBef>
        <a:spcAft>
          <a:spcPct val="0"/>
        </a:spcAft>
        <a:buChar char="»"/>
        <a:defRPr sz="2000">
          <a:solidFill>
            <a:srgbClr val="505050"/>
          </a:solidFill>
          <a:latin typeface="+mn-lt"/>
        </a:defRPr>
      </a:lvl7pPr>
      <a:lvl8pPr marL="3429000" indent="-228600" algn="l" rtl="0" fontAlgn="base">
        <a:spcBef>
          <a:spcPct val="20000"/>
        </a:spcBef>
        <a:spcAft>
          <a:spcPct val="0"/>
        </a:spcAft>
        <a:buChar char="»"/>
        <a:defRPr sz="2000">
          <a:solidFill>
            <a:srgbClr val="505050"/>
          </a:solidFill>
          <a:latin typeface="+mn-lt"/>
        </a:defRPr>
      </a:lvl8pPr>
      <a:lvl9pPr marL="3886200" indent="-228600" algn="l" rtl="0" fontAlgn="base">
        <a:spcBef>
          <a:spcPct val="20000"/>
        </a:spcBef>
        <a:spcAft>
          <a:spcPct val="0"/>
        </a:spcAft>
        <a:buChar char="»"/>
        <a:defRPr sz="2000">
          <a:solidFill>
            <a:srgbClr val="505050"/>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lean6sigma.cz/risk-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7CC6A0-5E9A-4A74-AB43-74DEDF05BEEE}"/>
              </a:ext>
            </a:extLst>
          </p:cNvPr>
          <p:cNvSpPr>
            <a:spLocks noGrp="1" noChangeArrowheads="1"/>
          </p:cNvSpPr>
          <p:nvPr>
            <p:ph type="ctrTitle"/>
          </p:nvPr>
        </p:nvSpPr>
        <p:spPr>
          <a:xfrm>
            <a:off x="2339752" y="2780928"/>
            <a:ext cx="7197725" cy="792162"/>
          </a:xfrm>
        </p:spPr>
        <p:txBody>
          <a:bodyPr/>
          <a:lstStyle/>
          <a:p>
            <a:pPr eaLnBrk="1" hangingPunct="1"/>
            <a:r>
              <a:rPr lang="cs-CZ" altLang="cs-CZ" dirty="0"/>
              <a:t>LEAN SIX SIGMA</a:t>
            </a:r>
          </a:p>
        </p:txBody>
      </p:sp>
      <p:sp>
        <p:nvSpPr>
          <p:cNvPr id="4100" name="Text Box 4">
            <a:extLst>
              <a:ext uri="{FF2B5EF4-FFF2-40B4-BE49-F238E27FC236}">
                <a16:creationId xmlns:a16="http://schemas.microsoft.com/office/drawing/2014/main" id="{C3EC4EA9-4C7C-40F3-A24E-A3DF29B823B9}"/>
              </a:ext>
            </a:extLst>
          </p:cNvPr>
          <p:cNvSpPr txBox="1">
            <a:spLocks noChangeArrowheads="1"/>
          </p:cNvSpPr>
          <p:nvPr/>
        </p:nvSpPr>
        <p:spPr bwMode="auto">
          <a:xfrm>
            <a:off x="4859338" y="260350"/>
            <a:ext cx="4033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eaLnBrk="1" hangingPunct="1">
              <a:spcBef>
                <a:spcPct val="0"/>
              </a:spcBef>
              <a:buFontTx/>
              <a:buNone/>
            </a:pPr>
            <a:endParaRPr lang="cs-CZ" altLang="cs-CZ" sz="1800" b="1" dirty="0">
              <a:solidFill>
                <a:schemeClr val="bg1"/>
              </a:solidFill>
            </a:endParaRPr>
          </a:p>
          <a:p>
            <a:pPr eaLnBrk="1" hangingPunct="1">
              <a:spcBef>
                <a:spcPct val="0"/>
              </a:spcBef>
              <a:buFontTx/>
              <a:buNone/>
            </a:pPr>
            <a:r>
              <a:rPr lang="cs-CZ" altLang="cs-CZ" sz="1800" b="1" dirty="0">
                <a:solidFill>
                  <a:schemeClr val="bg1"/>
                </a:solidFill>
              </a:rPr>
              <a:t>Ing. Petr Dostál, Ph.D.</a:t>
            </a:r>
          </a:p>
          <a:p>
            <a:pPr eaLnBrk="1" hangingPunct="1">
              <a:spcBef>
                <a:spcPct val="0"/>
              </a:spcBef>
              <a:buFontTx/>
              <a:buNone/>
            </a:pPr>
            <a:endParaRPr lang="cs-CZ" altLang="cs-CZ" sz="1800" b="1" dirty="0">
              <a:solidFill>
                <a:schemeClr val="bg1"/>
              </a:solidFill>
            </a:endParaRPr>
          </a:p>
          <a:p>
            <a:pPr eaLnBrk="1" hangingPunct="1">
              <a:spcBef>
                <a:spcPct val="0"/>
              </a:spcBef>
              <a:buFontTx/>
              <a:buNone/>
            </a:pPr>
            <a:r>
              <a:rPr lang="cs-CZ" altLang="cs-CZ" sz="1800" b="1" dirty="0">
                <a:solidFill>
                  <a:schemeClr val="bg1"/>
                </a:solidFill>
              </a:rPr>
              <a:t>Brno 2019</a:t>
            </a:r>
          </a:p>
        </p:txBody>
      </p:sp>
      <p:sp>
        <p:nvSpPr>
          <p:cNvPr id="2" name="Obdélník 1">
            <a:extLst>
              <a:ext uri="{FF2B5EF4-FFF2-40B4-BE49-F238E27FC236}">
                <a16:creationId xmlns:a16="http://schemas.microsoft.com/office/drawing/2014/main" id="{EA1A6D95-F3AF-4306-B4B5-DF1806840ED2}"/>
              </a:ext>
            </a:extLst>
          </p:cNvPr>
          <p:cNvSpPr/>
          <p:nvPr/>
        </p:nvSpPr>
        <p:spPr>
          <a:xfrm>
            <a:off x="2342805" y="3933056"/>
            <a:ext cx="5583187" cy="738664"/>
          </a:xfrm>
          <a:prstGeom prst="rect">
            <a:avLst/>
          </a:prstGeom>
        </p:spPr>
        <p:txBody>
          <a:bodyPr wrap="square">
            <a:spAutoFit/>
          </a:bodyPr>
          <a:lstStyle/>
          <a:p>
            <a:pPr eaLnBrk="1" hangingPunct="1"/>
            <a:r>
              <a:rPr lang="cs-CZ" altLang="cs-CZ" sz="1400" b="1" i="1" dirty="0"/>
              <a:t>Studijní opora pro předměty:</a:t>
            </a:r>
          </a:p>
          <a:p>
            <a:pPr marL="285750" indent="-285750" eaLnBrk="1" hangingPunct="1">
              <a:buFont typeface="Arial" panose="020B0604020202020204" pitchFamily="34" charset="0"/>
              <a:buChar char="•"/>
            </a:pPr>
            <a:r>
              <a:rPr lang="cs-CZ" altLang="cs-CZ" sz="1400" b="1" i="1" dirty="0"/>
              <a:t>Management jakosti</a:t>
            </a:r>
          </a:p>
          <a:p>
            <a:pPr marL="285750" indent="-285750" eaLnBrk="1" hangingPunct="1">
              <a:buFont typeface="Arial" panose="020B0604020202020204" pitchFamily="34" charset="0"/>
              <a:buChar char="•"/>
            </a:pPr>
            <a:r>
              <a:rPr lang="cs-CZ" altLang="cs-CZ" sz="1400" b="1" i="1" dirty="0"/>
              <a:t>Zkušebnictví, technická normalizace a metrologie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obsah 2">
            <a:extLst>
              <a:ext uri="{FF2B5EF4-FFF2-40B4-BE49-F238E27FC236}">
                <a16:creationId xmlns:a16="http://schemas.microsoft.com/office/drawing/2014/main" id="{8A8D5A03-6157-4F33-9E1E-2D7A0357C084}"/>
              </a:ext>
            </a:extLst>
          </p:cNvPr>
          <p:cNvSpPr>
            <a:spLocks noGrp="1" noChangeArrowheads="1"/>
          </p:cNvSpPr>
          <p:nvPr>
            <p:ph idx="1"/>
          </p:nvPr>
        </p:nvSpPr>
        <p:spPr>
          <a:xfrm>
            <a:off x="1187450" y="981075"/>
            <a:ext cx="7499350" cy="5145088"/>
          </a:xfrm>
        </p:spPr>
        <p:txBody>
          <a:bodyPr/>
          <a:lstStyle/>
          <a:p>
            <a:r>
              <a:rPr lang="cs-CZ" altLang="cs-CZ" sz="2000"/>
              <a:t>Jakmile je zákaznická hodnota specifikována, hodnotové proudy identifikovány, plýtvání odstraněna a tok a tah představeny, začněte s tímto procesem znovu a opakujte dokud nedosáhnete vytvoření stavu dokonalosti ve kterém není žádného plýtvání</a:t>
            </a:r>
          </a:p>
        </p:txBody>
      </p:sp>
      <p:sp>
        <p:nvSpPr>
          <p:cNvPr id="13315" name="Zástupný symbol pro číslo snímku 3">
            <a:extLst>
              <a:ext uri="{FF2B5EF4-FFF2-40B4-BE49-F238E27FC236}">
                <a16:creationId xmlns:a16="http://schemas.microsoft.com/office/drawing/2014/main" id="{4C70DEA0-33B8-46DC-A275-2003715FC7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B5CC9678-CAF7-4F70-A03B-9BDC34C67355}" type="slidenum">
              <a:rPr lang="cs-CZ" altLang="cs-CZ" sz="1400" smtClean="0">
                <a:solidFill>
                  <a:schemeClr val="bg1"/>
                </a:solidFill>
              </a:rPr>
              <a:pPr>
                <a:spcBef>
                  <a:spcPct val="0"/>
                </a:spcBef>
                <a:buFontTx/>
                <a:buNone/>
              </a:pPr>
              <a:t>10</a:t>
            </a:fld>
            <a:endParaRPr lang="cs-CZ" altLang="cs-CZ" sz="1400">
              <a:solidFill>
                <a:schemeClr val="bg1"/>
              </a:solidFill>
            </a:endParaRPr>
          </a:p>
        </p:txBody>
      </p:sp>
      <p:sp>
        <p:nvSpPr>
          <p:cNvPr id="13316" name="Zástupný symbol pro číslo snímku 3">
            <a:extLst>
              <a:ext uri="{FF2B5EF4-FFF2-40B4-BE49-F238E27FC236}">
                <a16:creationId xmlns:a16="http://schemas.microsoft.com/office/drawing/2014/main" id="{8BA77E6D-E457-41B0-81EC-7C88C4AFA48C}"/>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13317" name="Zástupný symbol pro číslo snímku 3">
            <a:extLst>
              <a:ext uri="{FF2B5EF4-FFF2-40B4-BE49-F238E27FC236}">
                <a16:creationId xmlns:a16="http://schemas.microsoft.com/office/drawing/2014/main" id="{06EB4A54-0316-4527-A091-D0FD0AB96085}"/>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pic>
        <p:nvPicPr>
          <p:cNvPr id="13318" name="Obrázek 7" descr="Obsah obrázku text, mapa&#10;&#10;Popis byl vytvořen automaticky">
            <a:extLst>
              <a:ext uri="{FF2B5EF4-FFF2-40B4-BE49-F238E27FC236}">
                <a16:creationId xmlns:a16="http://schemas.microsoft.com/office/drawing/2014/main" id="{8364F1F6-F11D-46BE-8143-6EA19F450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2708275"/>
            <a:ext cx="459105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26F8F50E-DA3D-444E-97EE-DFBF94E3C94D}"/>
              </a:ext>
            </a:extLst>
          </p:cNvPr>
          <p:cNvSpPr>
            <a:spLocks noGrp="1" noChangeArrowheads="1"/>
          </p:cNvSpPr>
          <p:nvPr>
            <p:ph type="title"/>
          </p:nvPr>
        </p:nvSpPr>
        <p:spPr>
          <a:xfrm>
            <a:off x="842963" y="922338"/>
            <a:ext cx="6996112" cy="777875"/>
          </a:xfrm>
        </p:spPr>
        <p:txBody>
          <a:bodyPr/>
          <a:lstStyle/>
          <a:p>
            <a:r>
              <a:rPr lang="cs-CZ" altLang="cs-CZ"/>
              <a:t>Druhy plýtvání, které metodika Lean odstraňuje</a:t>
            </a:r>
          </a:p>
        </p:txBody>
      </p:sp>
      <p:sp>
        <p:nvSpPr>
          <p:cNvPr id="14339" name="Zástupný obsah 2">
            <a:extLst>
              <a:ext uri="{FF2B5EF4-FFF2-40B4-BE49-F238E27FC236}">
                <a16:creationId xmlns:a16="http://schemas.microsoft.com/office/drawing/2014/main" id="{E9F4F274-C515-4D19-856A-8FBA8FC457D0}"/>
              </a:ext>
            </a:extLst>
          </p:cNvPr>
          <p:cNvSpPr>
            <a:spLocks noGrp="1" noChangeArrowheads="1"/>
          </p:cNvSpPr>
          <p:nvPr>
            <p:ph idx="1"/>
          </p:nvPr>
        </p:nvSpPr>
        <p:spPr>
          <a:xfrm>
            <a:off x="1187450" y="1700213"/>
            <a:ext cx="7499350" cy="4724400"/>
          </a:xfrm>
        </p:spPr>
        <p:txBody>
          <a:bodyPr/>
          <a:lstStyle/>
          <a:p>
            <a:r>
              <a:rPr lang="cs-CZ" altLang="cs-CZ" sz="1800" i="1"/>
              <a:t>Pro snadné zapamatování všeho, co je v metodice Lean označováno za plýtvání slouží angl. jméno “</a:t>
            </a:r>
            <a:r>
              <a:rPr lang="cs-CZ" altLang="cs-CZ" sz="1800" b="1" i="1"/>
              <a:t>TIM WOOD</a:t>
            </a:r>
            <a:r>
              <a:rPr lang="cs-CZ" altLang="cs-CZ" sz="1800" i="1"/>
              <a:t>“. To je složeno z počátečních písmen slov </a:t>
            </a:r>
            <a:r>
              <a:rPr lang="cs-CZ" altLang="cs-CZ" sz="1800" b="1" i="1"/>
              <a:t>T</a:t>
            </a:r>
            <a:r>
              <a:rPr lang="cs-CZ" altLang="cs-CZ" sz="1800" i="1"/>
              <a:t>ransportation, </a:t>
            </a:r>
            <a:r>
              <a:rPr lang="cs-CZ" altLang="cs-CZ" sz="1800" b="1" i="1"/>
              <a:t>I</a:t>
            </a:r>
            <a:r>
              <a:rPr lang="cs-CZ" altLang="cs-CZ" sz="1800" i="1"/>
              <a:t>nventory, </a:t>
            </a:r>
            <a:r>
              <a:rPr lang="cs-CZ" altLang="cs-CZ" sz="1800" b="1" i="1"/>
              <a:t>M</a:t>
            </a:r>
            <a:r>
              <a:rPr lang="cs-CZ" altLang="cs-CZ" sz="1800" i="1"/>
              <a:t>ovement, </a:t>
            </a:r>
            <a:r>
              <a:rPr lang="cs-CZ" altLang="cs-CZ" sz="1800" b="1" i="1"/>
              <a:t>W</a:t>
            </a:r>
            <a:r>
              <a:rPr lang="cs-CZ" altLang="cs-CZ" sz="1800" i="1"/>
              <a:t>aiting, </a:t>
            </a:r>
            <a:r>
              <a:rPr lang="cs-CZ" altLang="cs-CZ" sz="1800" b="1" i="1"/>
              <a:t>O</a:t>
            </a:r>
            <a:r>
              <a:rPr lang="cs-CZ" altLang="cs-CZ" sz="1800" i="1"/>
              <a:t>verproduction, </a:t>
            </a:r>
            <a:r>
              <a:rPr lang="cs-CZ" altLang="cs-CZ" sz="1800" b="1" i="1"/>
              <a:t>O</a:t>
            </a:r>
            <a:r>
              <a:rPr lang="cs-CZ" altLang="cs-CZ" sz="1800" i="1"/>
              <a:t>verprocessing, </a:t>
            </a:r>
            <a:r>
              <a:rPr lang="cs-CZ" altLang="cs-CZ" sz="1800" b="1" i="1"/>
              <a:t>D</a:t>
            </a:r>
            <a:r>
              <a:rPr lang="cs-CZ" altLang="cs-CZ" sz="1800" i="1"/>
              <a:t>efects. Neboli v češtině:</a:t>
            </a:r>
            <a:endParaRPr lang="cs-CZ" altLang="cs-CZ" sz="1800"/>
          </a:p>
          <a:p>
            <a:r>
              <a:rPr lang="cs-CZ" altLang="cs-CZ" sz="1800" b="1"/>
              <a:t>Defekty</a:t>
            </a:r>
            <a:r>
              <a:rPr lang="cs-CZ" altLang="cs-CZ" sz="1800"/>
              <a:t> (poškozený nebo nefunkční produkt,..)</a:t>
            </a:r>
          </a:p>
          <a:p>
            <a:r>
              <a:rPr lang="cs-CZ" altLang="cs-CZ" sz="1800" b="1"/>
              <a:t>Nadbytečné zásoby</a:t>
            </a:r>
            <a:r>
              <a:rPr lang="cs-CZ" altLang="cs-CZ" sz="1800"/>
              <a:t> (skladuji víc než potřebuji; v jednotlivých procesních krocích se hromadí polotovary produktu a vzniká tzv. úzké hrdlo…)</a:t>
            </a:r>
          </a:p>
          <a:p>
            <a:r>
              <a:rPr lang="cs-CZ" altLang="cs-CZ" sz="1800" b="1"/>
              <a:t>Nadbytečná výroba</a:t>
            </a:r>
            <a:r>
              <a:rPr lang="cs-CZ" altLang="cs-CZ" sz="1800"/>
              <a:t> (opravy; vyrábím více než potřebuji)</a:t>
            </a:r>
          </a:p>
          <a:p>
            <a:r>
              <a:rPr lang="cs-CZ" altLang="cs-CZ" sz="1800" b="1"/>
              <a:t>Čekání</a:t>
            </a:r>
            <a:r>
              <a:rPr lang="cs-CZ" altLang="cs-CZ" sz="1800"/>
              <a:t> (prostoje; čekání na předchozí procesní krok; čekání na materiál nebo další procesní činnost…)</a:t>
            </a:r>
          </a:p>
          <a:p>
            <a:r>
              <a:rPr lang="cs-CZ" altLang="cs-CZ" sz="1800" b="1"/>
              <a:t>Nadbytečné pohyby</a:t>
            </a:r>
            <a:r>
              <a:rPr lang="cs-CZ" altLang="cs-CZ" sz="1800"/>
              <a:t> (nesprávná souslednost procesních kroků; činnosti, které zákazník nevyžaduje..)</a:t>
            </a:r>
          </a:p>
          <a:p>
            <a:r>
              <a:rPr lang="cs-CZ" altLang="cs-CZ" sz="1800" b="1"/>
              <a:t>Nadbytečné zpracování</a:t>
            </a:r>
            <a:r>
              <a:rPr lang="cs-CZ" altLang="cs-CZ" sz="1800"/>
              <a:t> (nadkvalita, dělám i to co zákazník nepožaduje…)</a:t>
            </a:r>
          </a:p>
          <a:p>
            <a:r>
              <a:rPr lang="cs-CZ" altLang="cs-CZ" sz="1800" b="1"/>
              <a:t>Doprava</a:t>
            </a:r>
            <a:r>
              <a:rPr lang="cs-CZ" altLang="cs-CZ" sz="1800"/>
              <a:t> (jednotlivá pracoviště jsou od sebe příliš daleko..)</a:t>
            </a:r>
          </a:p>
          <a:p>
            <a:endParaRPr lang="cs-CZ" altLang="cs-CZ" sz="1400"/>
          </a:p>
        </p:txBody>
      </p:sp>
      <p:sp>
        <p:nvSpPr>
          <p:cNvPr id="14340" name="Zástupný symbol pro číslo snímku 3">
            <a:extLst>
              <a:ext uri="{FF2B5EF4-FFF2-40B4-BE49-F238E27FC236}">
                <a16:creationId xmlns:a16="http://schemas.microsoft.com/office/drawing/2014/main" id="{2E71AD16-93AF-4D07-9A1B-FE0D506DF78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C2C5527B-E76E-450B-A31C-94BF00E481EF}" type="slidenum">
              <a:rPr lang="cs-CZ" altLang="cs-CZ" sz="1400" smtClean="0">
                <a:solidFill>
                  <a:schemeClr val="bg1"/>
                </a:solidFill>
              </a:rPr>
              <a:pPr>
                <a:spcBef>
                  <a:spcPct val="0"/>
                </a:spcBef>
                <a:buFontTx/>
                <a:buNone/>
              </a:pPr>
              <a:t>11</a:t>
            </a:fld>
            <a:endParaRPr lang="cs-CZ" altLang="cs-CZ" sz="1400">
              <a:solidFill>
                <a:schemeClr val="bg1"/>
              </a:solidFill>
            </a:endParaRPr>
          </a:p>
        </p:txBody>
      </p:sp>
      <p:sp>
        <p:nvSpPr>
          <p:cNvPr id="14341" name="Zástupný symbol pro číslo snímku 3">
            <a:extLst>
              <a:ext uri="{FF2B5EF4-FFF2-40B4-BE49-F238E27FC236}">
                <a16:creationId xmlns:a16="http://schemas.microsoft.com/office/drawing/2014/main" id="{69FC4C05-55AD-4B10-AE2B-CEB3F9F558D1}"/>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14342" name="Zástupný symbol pro číslo snímku 3">
            <a:extLst>
              <a:ext uri="{FF2B5EF4-FFF2-40B4-BE49-F238E27FC236}">
                <a16:creationId xmlns:a16="http://schemas.microsoft.com/office/drawing/2014/main" id="{F52164D2-94E5-4B63-ADC7-6807BC7E2B2F}"/>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6C1610F-11C5-4905-A76C-A50C5151B53E}"/>
              </a:ext>
            </a:extLst>
          </p:cNvPr>
          <p:cNvSpPr>
            <a:spLocks noGrp="1"/>
          </p:cNvSpPr>
          <p:nvPr>
            <p:ph idx="1"/>
          </p:nvPr>
        </p:nvSpPr>
        <p:spPr>
          <a:xfrm>
            <a:off x="1187450" y="1341438"/>
            <a:ext cx="7499350" cy="5688012"/>
          </a:xfrm>
        </p:spPr>
        <p:txBody>
          <a:bodyPr>
            <a:normAutofit fontScale="62500" lnSpcReduction="20000"/>
          </a:bodyPr>
          <a:lstStyle/>
          <a:p>
            <a:pPr>
              <a:defRPr/>
            </a:pPr>
            <a:r>
              <a:rPr lang="cs-CZ" dirty="0"/>
              <a:t>Pro nevýrobní společnosti (především ve službách) nebo pro nevýrobní, administrativní činnosti v podniku se také uvažuje výše zmíněné plýtvání, avšak pro lepší uchopení problematiky byly definované nové druhy plýtvání:</a:t>
            </a:r>
          </a:p>
          <a:p>
            <a:pPr>
              <a:defRPr/>
            </a:pPr>
            <a:r>
              <a:rPr lang="cs-CZ" b="1" dirty="0"/>
              <a:t>Lidský potenciál </a:t>
            </a:r>
            <a:r>
              <a:rPr lang="cs-CZ" dirty="0"/>
              <a:t> –  nevyužitý potenciál pracovníků a jejich tvořivosti (nevhodné projekty či činnosti..)</a:t>
            </a:r>
          </a:p>
          <a:p>
            <a:pPr>
              <a:defRPr/>
            </a:pPr>
            <a:r>
              <a:rPr lang="cs-CZ" b="1" dirty="0"/>
              <a:t>Informační systém</a:t>
            </a:r>
            <a:r>
              <a:rPr lang="cs-CZ" dirty="0"/>
              <a:t> – nevhodné nebo nesprávně fungující informační systémy (systém, který dělá proces složitějším..)</a:t>
            </a:r>
          </a:p>
          <a:p>
            <a:pPr>
              <a:defRPr/>
            </a:pPr>
            <a:r>
              <a:rPr lang="cs-CZ" b="1" dirty="0"/>
              <a:t>Nejasná strategie</a:t>
            </a:r>
            <a:r>
              <a:rPr lang="cs-CZ" dirty="0"/>
              <a:t>  –  provádění činností, které jsou z pohledu strategie zbytečné</a:t>
            </a:r>
          </a:p>
          <a:p>
            <a:pPr>
              <a:defRPr/>
            </a:pPr>
            <a:r>
              <a:rPr lang="cs-CZ" b="1" dirty="0"/>
              <a:t>Tržní příležitosti</a:t>
            </a:r>
            <a:r>
              <a:rPr lang="cs-CZ" dirty="0"/>
              <a:t>  – nevyužití příležitosti na trhu</a:t>
            </a:r>
          </a:p>
          <a:p>
            <a:pPr>
              <a:defRPr/>
            </a:pPr>
            <a:r>
              <a:rPr lang="cs-CZ" b="1" dirty="0"/>
              <a:t>Administrativa </a:t>
            </a:r>
            <a:r>
              <a:rPr lang="cs-CZ" dirty="0"/>
              <a:t> – zbytečná a zatěžující administrativa či byrokracie</a:t>
            </a:r>
          </a:p>
          <a:p>
            <a:pPr>
              <a:defRPr/>
            </a:pPr>
            <a:r>
              <a:rPr lang="cs-CZ" b="1" dirty="0"/>
              <a:t>Čas zákazníka</a:t>
            </a:r>
            <a:r>
              <a:rPr lang="cs-CZ" dirty="0"/>
              <a:t> – zbytečné zatěžování zákazníka (byrokracie, čekání,..)</a:t>
            </a:r>
          </a:p>
          <a:p>
            <a:pPr>
              <a:defRPr/>
            </a:pPr>
            <a:r>
              <a:rPr lang="cs-CZ" b="1" dirty="0"/>
              <a:t>Hlavní výstupu</a:t>
            </a:r>
            <a:r>
              <a:rPr lang="cs-CZ" dirty="0"/>
              <a:t> ze zavedení </a:t>
            </a:r>
            <a:r>
              <a:rPr lang="cs-CZ" dirty="0" err="1"/>
              <a:t>Lean</a:t>
            </a:r>
            <a:r>
              <a:rPr lang="cs-CZ" dirty="0"/>
              <a:t> metodiky jsou:</a:t>
            </a:r>
          </a:p>
          <a:p>
            <a:pPr lvl="1">
              <a:defRPr/>
            </a:pPr>
            <a:r>
              <a:rPr lang="cs-CZ" u="sng" dirty="0"/>
              <a:t>Zkrácení procesních časů</a:t>
            </a:r>
            <a:endParaRPr lang="cs-CZ" dirty="0"/>
          </a:p>
          <a:p>
            <a:pPr lvl="1">
              <a:defRPr/>
            </a:pPr>
            <a:r>
              <a:rPr lang="cs-CZ" u="sng" dirty="0"/>
              <a:t>Jednodušší procesy</a:t>
            </a:r>
            <a:endParaRPr lang="cs-CZ" dirty="0"/>
          </a:p>
          <a:p>
            <a:pPr>
              <a:defRPr/>
            </a:pPr>
            <a:endParaRPr lang="cs-CZ" dirty="0"/>
          </a:p>
        </p:txBody>
      </p:sp>
      <p:sp>
        <p:nvSpPr>
          <p:cNvPr id="15363" name="Zástupný symbol pro číslo snímku 3">
            <a:extLst>
              <a:ext uri="{FF2B5EF4-FFF2-40B4-BE49-F238E27FC236}">
                <a16:creationId xmlns:a16="http://schemas.microsoft.com/office/drawing/2014/main" id="{DA9B5474-9DD2-4D24-B1FF-344DE305E8C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E3DEAE50-7D23-4D6D-9DD3-45B0C315298B}" type="slidenum">
              <a:rPr lang="cs-CZ" altLang="cs-CZ" sz="1400" smtClean="0">
                <a:solidFill>
                  <a:schemeClr val="bg1"/>
                </a:solidFill>
              </a:rPr>
              <a:pPr>
                <a:spcBef>
                  <a:spcPct val="0"/>
                </a:spcBef>
                <a:buFontTx/>
                <a:buNone/>
              </a:pPr>
              <a:t>12</a:t>
            </a:fld>
            <a:endParaRPr lang="cs-CZ" altLang="cs-CZ" sz="1400">
              <a:solidFill>
                <a:schemeClr val="bg1"/>
              </a:solidFill>
            </a:endParaRPr>
          </a:p>
        </p:txBody>
      </p:sp>
      <p:sp>
        <p:nvSpPr>
          <p:cNvPr id="15364" name="Zástupný symbol pro číslo snímku 3">
            <a:extLst>
              <a:ext uri="{FF2B5EF4-FFF2-40B4-BE49-F238E27FC236}">
                <a16:creationId xmlns:a16="http://schemas.microsoft.com/office/drawing/2014/main" id="{7D3C4851-38F0-4876-ABBB-6DCBA8F075EF}"/>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15365" name="Zástupný symbol pro číslo snímku 3">
            <a:extLst>
              <a:ext uri="{FF2B5EF4-FFF2-40B4-BE49-F238E27FC236}">
                <a16:creationId xmlns:a16="http://schemas.microsoft.com/office/drawing/2014/main" id="{BA850A20-1C51-4DEB-862E-56766D01FBA4}"/>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28C89092-3FD3-498B-9113-84D772FC1F82}"/>
              </a:ext>
            </a:extLst>
          </p:cNvPr>
          <p:cNvSpPr>
            <a:spLocks noGrp="1" noChangeArrowheads="1"/>
          </p:cNvSpPr>
          <p:nvPr>
            <p:ph type="title"/>
          </p:nvPr>
        </p:nvSpPr>
        <p:spPr>
          <a:xfrm>
            <a:off x="1187450" y="809625"/>
            <a:ext cx="6996113" cy="777875"/>
          </a:xfrm>
        </p:spPr>
        <p:txBody>
          <a:bodyPr/>
          <a:lstStyle/>
          <a:p>
            <a:r>
              <a:rPr lang="cs-CZ" altLang="cs-CZ"/>
              <a:t>Důležité pojmy v Lean metodice</a:t>
            </a:r>
          </a:p>
        </p:txBody>
      </p:sp>
      <p:sp>
        <p:nvSpPr>
          <p:cNvPr id="16387" name="Zástupný obsah 2">
            <a:extLst>
              <a:ext uri="{FF2B5EF4-FFF2-40B4-BE49-F238E27FC236}">
                <a16:creationId xmlns:a16="http://schemas.microsoft.com/office/drawing/2014/main" id="{D378BD54-AF91-4606-83AA-8629CD4AC89F}"/>
              </a:ext>
            </a:extLst>
          </p:cNvPr>
          <p:cNvSpPr>
            <a:spLocks noGrp="1" noChangeArrowheads="1"/>
          </p:cNvSpPr>
          <p:nvPr>
            <p:ph idx="1"/>
          </p:nvPr>
        </p:nvSpPr>
        <p:spPr>
          <a:xfrm>
            <a:off x="1187450" y="1484313"/>
            <a:ext cx="7499350" cy="5373687"/>
          </a:xfrm>
        </p:spPr>
        <p:txBody>
          <a:bodyPr/>
          <a:lstStyle/>
          <a:p>
            <a:r>
              <a:rPr lang="cs-CZ" altLang="cs-CZ" sz="1800" b="1"/>
              <a:t>Process Lead Time</a:t>
            </a:r>
            <a:r>
              <a:rPr lang="cs-CZ" altLang="cs-CZ" sz="1800"/>
              <a:t> – průběžná doba procesu tj. doba, uvádějící čas mezi začátkem uvedení produktu do procesu až po jeho dokončení</a:t>
            </a:r>
          </a:p>
          <a:p>
            <a:r>
              <a:rPr lang="cs-CZ" altLang="cs-CZ" sz="1800" b="1"/>
              <a:t>Work-In-Progress</a:t>
            </a:r>
            <a:r>
              <a:rPr lang="cs-CZ" altLang="cs-CZ" sz="1800"/>
              <a:t> – rozpracovaný produkt, který se nachází v hranicích procesu a to mezi jeho začátkem a dokončením (množství kusů ve výrobě). V rozpracovanosti je skryto plýtvání. Platí to i pro odpad, přepracování kusů, odstávky apod</a:t>
            </a:r>
          </a:p>
          <a:p>
            <a:r>
              <a:rPr lang="cs-CZ" altLang="cs-CZ" sz="1800" b="1"/>
              <a:t>Throughput</a:t>
            </a:r>
            <a:r>
              <a:rPr lang="cs-CZ" altLang="cs-CZ" sz="1800"/>
              <a:t> – propustnost procesu, udávající výstup procesu za určitý čas</a:t>
            </a:r>
          </a:p>
          <a:p>
            <a:r>
              <a:rPr lang="cs-CZ" altLang="cs-CZ" sz="1800" b="1"/>
              <a:t>Bottleneck</a:t>
            </a:r>
            <a:r>
              <a:rPr lang="cs-CZ" altLang="cs-CZ" sz="1800"/>
              <a:t> – úzké místo procesu, které přináší do procesu největší zpoždění a určuje propustnost procesu, proto je vždy nezbytné toto místo v procesu identifikovat a následně optimalizovat</a:t>
            </a:r>
          </a:p>
          <a:p>
            <a:r>
              <a:rPr lang="cs-CZ" altLang="cs-CZ" sz="1800" b="1"/>
              <a:t>Constraint </a:t>
            </a:r>
            <a:r>
              <a:rPr lang="cs-CZ" altLang="cs-CZ" sz="1800"/>
              <a:t>– podobné jako bottleneck, místo s nízkou propustností v procesu</a:t>
            </a:r>
          </a:p>
          <a:p>
            <a:r>
              <a:rPr lang="cs-CZ" altLang="cs-CZ" sz="1800" b="1"/>
              <a:t>Capacity</a:t>
            </a:r>
            <a:r>
              <a:rPr lang="cs-CZ" altLang="cs-CZ" sz="1800"/>
              <a:t> – maximální množství produktů, které je proces schopen vyprodukovat za určitý čas</a:t>
            </a:r>
          </a:p>
          <a:p>
            <a:endParaRPr lang="cs-CZ" altLang="cs-CZ" sz="1800"/>
          </a:p>
          <a:p>
            <a:endParaRPr lang="cs-CZ" altLang="cs-CZ" sz="1200"/>
          </a:p>
        </p:txBody>
      </p:sp>
      <p:sp>
        <p:nvSpPr>
          <p:cNvPr id="16388" name="Zástupný symbol pro číslo snímku 3">
            <a:extLst>
              <a:ext uri="{FF2B5EF4-FFF2-40B4-BE49-F238E27FC236}">
                <a16:creationId xmlns:a16="http://schemas.microsoft.com/office/drawing/2014/main" id="{B7F0E715-0BAA-47FA-A973-58D9EEBC92E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F902DC8E-E493-4E51-BCB6-8B24877DF49D}" type="slidenum">
              <a:rPr lang="cs-CZ" altLang="cs-CZ" sz="1400" smtClean="0">
                <a:solidFill>
                  <a:schemeClr val="bg1"/>
                </a:solidFill>
              </a:rPr>
              <a:pPr>
                <a:spcBef>
                  <a:spcPct val="0"/>
                </a:spcBef>
                <a:buFontTx/>
                <a:buNone/>
              </a:pPr>
              <a:t>13</a:t>
            </a:fld>
            <a:endParaRPr lang="cs-CZ" altLang="cs-CZ" sz="1400">
              <a:solidFill>
                <a:schemeClr val="bg1"/>
              </a:solidFill>
            </a:endParaRPr>
          </a:p>
        </p:txBody>
      </p:sp>
      <p:sp>
        <p:nvSpPr>
          <p:cNvPr id="16389" name="Zástupný symbol pro číslo snímku 3">
            <a:extLst>
              <a:ext uri="{FF2B5EF4-FFF2-40B4-BE49-F238E27FC236}">
                <a16:creationId xmlns:a16="http://schemas.microsoft.com/office/drawing/2014/main" id="{A5758529-C58F-4A98-A9A5-42AEFA7953B7}"/>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16390" name="Zástupný symbol pro číslo snímku 3">
            <a:extLst>
              <a:ext uri="{FF2B5EF4-FFF2-40B4-BE49-F238E27FC236}">
                <a16:creationId xmlns:a16="http://schemas.microsoft.com/office/drawing/2014/main" id="{5166D66D-C18C-4666-A16F-B655EF66DE26}"/>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C5419F1E-B6AD-4191-AA3F-6B79B8EB83B5}"/>
              </a:ext>
            </a:extLst>
          </p:cNvPr>
          <p:cNvSpPr>
            <a:spLocks noGrp="1" noChangeArrowheads="1"/>
          </p:cNvSpPr>
          <p:nvPr>
            <p:ph type="title"/>
          </p:nvPr>
        </p:nvSpPr>
        <p:spPr>
          <a:xfrm>
            <a:off x="1182688" y="809625"/>
            <a:ext cx="6996112" cy="777875"/>
          </a:xfrm>
        </p:spPr>
        <p:txBody>
          <a:bodyPr/>
          <a:lstStyle/>
          <a:p>
            <a:r>
              <a:rPr lang="cs-CZ" altLang="cs-CZ"/>
              <a:t>Littlův zákon</a:t>
            </a:r>
          </a:p>
        </p:txBody>
      </p:sp>
      <p:sp>
        <p:nvSpPr>
          <p:cNvPr id="17411" name="Zástupný obsah 2">
            <a:extLst>
              <a:ext uri="{FF2B5EF4-FFF2-40B4-BE49-F238E27FC236}">
                <a16:creationId xmlns:a16="http://schemas.microsoft.com/office/drawing/2014/main" id="{7AE39FB2-DBF5-4E46-9380-528B58E18936}"/>
              </a:ext>
            </a:extLst>
          </p:cNvPr>
          <p:cNvSpPr>
            <a:spLocks noGrp="1" noChangeArrowheads="1"/>
          </p:cNvSpPr>
          <p:nvPr>
            <p:ph idx="1"/>
          </p:nvPr>
        </p:nvSpPr>
        <p:spPr>
          <a:xfrm>
            <a:off x="1187450" y="1484313"/>
            <a:ext cx="7499350" cy="4641850"/>
          </a:xfrm>
        </p:spPr>
        <p:txBody>
          <a:bodyPr/>
          <a:lstStyle/>
          <a:p>
            <a:r>
              <a:rPr lang="cs-CZ" altLang="cs-CZ" sz="2000"/>
              <a:t>Používá se pro určení velikosti zásob, počtu lidí, množství kancelářské práce, projektů, tzn. jakéhokoliv procesu!</a:t>
            </a:r>
          </a:p>
          <a:p>
            <a:r>
              <a:rPr lang="en-US" altLang="cs-CZ" sz="2000"/>
              <a:t>Process Lead Time (PLT) = Work In Progress (WIP) / Exit Rate (Throughput – propust)</a:t>
            </a:r>
          </a:p>
          <a:p>
            <a:endParaRPr lang="en-US" altLang="cs-CZ" sz="2000"/>
          </a:p>
          <a:p>
            <a:endParaRPr lang="cs-CZ" altLang="cs-CZ" sz="2000"/>
          </a:p>
        </p:txBody>
      </p:sp>
      <p:sp>
        <p:nvSpPr>
          <p:cNvPr id="17412" name="Zástupný symbol pro číslo snímku 3">
            <a:extLst>
              <a:ext uri="{FF2B5EF4-FFF2-40B4-BE49-F238E27FC236}">
                <a16:creationId xmlns:a16="http://schemas.microsoft.com/office/drawing/2014/main" id="{6BF21E54-9772-4B0C-87F7-C28492F011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5DF0DC11-623E-47CE-8D19-F6462BFA2CEE}" type="slidenum">
              <a:rPr lang="cs-CZ" altLang="cs-CZ" sz="1400" smtClean="0">
                <a:solidFill>
                  <a:schemeClr val="bg1"/>
                </a:solidFill>
              </a:rPr>
              <a:pPr>
                <a:spcBef>
                  <a:spcPct val="0"/>
                </a:spcBef>
                <a:buFontTx/>
                <a:buNone/>
              </a:pPr>
              <a:t>14</a:t>
            </a:fld>
            <a:endParaRPr lang="cs-CZ" altLang="cs-CZ" sz="1400">
              <a:solidFill>
                <a:schemeClr val="bg1"/>
              </a:solidFill>
            </a:endParaRPr>
          </a:p>
        </p:txBody>
      </p:sp>
      <p:sp>
        <p:nvSpPr>
          <p:cNvPr id="17413" name="Zástupný symbol pro číslo snímku 3">
            <a:extLst>
              <a:ext uri="{FF2B5EF4-FFF2-40B4-BE49-F238E27FC236}">
                <a16:creationId xmlns:a16="http://schemas.microsoft.com/office/drawing/2014/main" id="{ADEDCF26-AE5F-477D-ADF0-F7A2AE6C4C12}"/>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17414" name="Zástupný symbol pro číslo snímku 3">
            <a:extLst>
              <a:ext uri="{FF2B5EF4-FFF2-40B4-BE49-F238E27FC236}">
                <a16:creationId xmlns:a16="http://schemas.microsoft.com/office/drawing/2014/main" id="{CA80171A-F112-4877-8B88-3321BFA9A92D}"/>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pic>
        <p:nvPicPr>
          <p:cNvPr id="17415" name="Obrázek 7" descr="Obsah obrázku snímek obrazovky&#10;&#10;Popis byl vytvořen automaticky">
            <a:extLst>
              <a:ext uri="{FF2B5EF4-FFF2-40B4-BE49-F238E27FC236}">
                <a16:creationId xmlns:a16="http://schemas.microsoft.com/office/drawing/2014/main" id="{573B769A-59A5-44EE-8A4D-C8CFDF680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2952750"/>
            <a:ext cx="666432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1EAF00BB-2A3D-4C71-8F70-063C8C8E4697}"/>
              </a:ext>
            </a:extLst>
          </p:cNvPr>
          <p:cNvSpPr>
            <a:spLocks noGrp="1" noChangeArrowheads="1"/>
          </p:cNvSpPr>
          <p:nvPr>
            <p:ph type="title"/>
          </p:nvPr>
        </p:nvSpPr>
        <p:spPr/>
        <p:txBody>
          <a:bodyPr/>
          <a:lstStyle/>
          <a:p>
            <a:r>
              <a:rPr lang="cs-CZ" altLang="cs-CZ"/>
              <a:t>Identifikace a klasifikace aktivit</a:t>
            </a:r>
          </a:p>
        </p:txBody>
      </p:sp>
      <p:sp>
        <p:nvSpPr>
          <p:cNvPr id="18435" name="Zástupný obsah 2">
            <a:extLst>
              <a:ext uri="{FF2B5EF4-FFF2-40B4-BE49-F238E27FC236}">
                <a16:creationId xmlns:a16="http://schemas.microsoft.com/office/drawing/2014/main" id="{2C6343DB-99BC-4EA7-ABB1-7FA79401D513}"/>
              </a:ext>
            </a:extLst>
          </p:cNvPr>
          <p:cNvSpPr>
            <a:spLocks noGrp="1" noChangeArrowheads="1"/>
          </p:cNvSpPr>
          <p:nvPr>
            <p:ph idx="1"/>
          </p:nvPr>
        </p:nvSpPr>
        <p:spPr>
          <a:xfrm>
            <a:off x="1187450" y="1773238"/>
            <a:ext cx="7499350" cy="5084762"/>
          </a:xfrm>
        </p:spPr>
        <p:txBody>
          <a:bodyPr/>
          <a:lstStyle/>
          <a:p>
            <a:r>
              <a:rPr lang="cs-CZ" altLang="cs-CZ" sz="2000"/>
              <a:t>Zde je třeba se dívat na proces z pohledu zákazníka a na to jak a zda mu dané procesní kroky přinášejí nějakou přidanou hodnotu</a:t>
            </a:r>
          </a:p>
          <a:p>
            <a:r>
              <a:rPr lang="cs-CZ" altLang="cs-CZ" sz="2000"/>
              <a:t>Rozlišují se tři základní druhy činností a to buď činnosti, které zákazníkovi přidanou hodnotu přinášejí nebo nepřinášejí a na ty, které hodnotu nepřinášejí, ale vyžaduje je například zákon nebo audit</a:t>
            </a:r>
          </a:p>
          <a:p>
            <a:r>
              <a:rPr lang="cs-CZ" altLang="cs-CZ" sz="2000" b="1" u="sng"/>
              <a:t>VA (Value Added)</a:t>
            </a:r>
            <a:endParaRPr lang="cs-CZ" altLang="cs-CZ" sz="2000" b="1"/>
          </a:p>
          <a:p>
            <a:pPr lvl="1"/>
            <a:r>
              <a:rPr lang="cs-CZ" altLang="cs-CZ" sz="1600"/>
              <a:t>Aktivity nebo činnosti, které přidávají zákazníkovi přidanou hodnotu:</a:t>
            </a:r>
          </a:p>
          <a:p>
            <a:pPr lvl="1"/>
            <a:r>
              <a:rPr lang="cs-CZ" altLang="cs-CZ" sz="1600"/>
              <a:t>Přidává procesní krok produktu či službě nějakou funkci nebo znak?</a:t>
            </a:r>
          </a:p>
          <a:p>
            <a:pPr lvl="1"/>
            <a:r>
              <a:rPr lang="cs-CZ" altLang="cs-CZ" sz="1600"/>
              <a:t>Dělá tento krok náš krok lepší než konkurence, že by za něj zákazník připlatil?</a:t>
            </a:r>
          </a:p>
          <a:p>
            <a:pPr lvl="1"/>
            <a:r>
              <a:rPr lang="cs-CZ" altLang="cs-CZ" sz="1600"/>
              <a:t>Ocenil by tento krok zákazník?</a:t>
            </a:r>
          </a:p>
          <a:p>
            <a:r>
              <a:rPr lang="cs-CZ" altLang="cs-CZ" sz="2000"/>
              <a:t>Typicky se jedná o – Montáž, čerpání úvěru, zpracován žádosti, informování o výsledku, výrobní činnost</a:t>
            </a:r>
          </a:p>
        </p:txBody>
      </p:sp>
      <p:sp>
        <p:nvSpPr>
          <p:cNvPr id="18436" name="Zástupný symbol pro číslo snímku 3">
            <a:extLst>
              <a:ext uri="{FF2B5EF4-FFF2-40B4-BE49-F238E27FC236}">
                <a16:creationId xmlns:a16="http://schemas.microsoft.com/office/drawing/2014/main" id="{CF964AFE-D83C-477C-9673-099EDBF6514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79262C94-F947-43BF-AC36-82D30ECC3750}" type="slidenum">
              <a:rPr lang="cs-CZ" altLang="cs-CZ" sz="1400" smtClean="0">
                <a:solidFill>
                  <a:schemeClr val="bg1"/>
                </a:solidFill>
              </a:rPr>
              <a:pPr>
                <a:spcBef>
                  <a:spcPct val="0"/>
                </a:spcBef>
                <a:buFontTx/>
                <a:buNone/>
              </a:pPr>
              <a:t>15</a:t>
            </a:fld>
            <a:endParaRPr lang="cs-CZ" altLang="cs-CZ" sz="1400">
              <a:solidFill>
                <a:schemeClr val="bg1"/>
              </a:solidFill>
            </a:endParaRPr>
          </a:p>
        </p:txBody>
      </p:sp>
      <p:sp>
        <p:nvSpPr>
          <p:cNvPr id="18437" name="Zástupný symbol pro číslo snímku 3">
            <a:extLst>
              <a:ext uri="{FF2B5EF4-FFF2-40B4-BE49-F238E27FC236}">
                <a16:creationId xmlns:a16="http://schemas.microsoft.com/office/drawing/2014/main" id="{94B556E0-9A91-4C4B-B898-87970C0A4658}"/>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18438" name="Zástupný symbol pro číslo snímku 3">
            <a:extLst>
              <a:ext uri="{FF2B5EF4-FFF2-40B4-BE49-F238E27FC236}">
                <a16:creationId xmlns:a16="http://schemas.microsoft.com/office/drawing/2014/main" id="{AB10C74C-3D2C-4E90-B9C6-21E776BDC26C}"/>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C2724ED-CF0B-4445-80C5-227FC5115600}"/>
              </a:ext>
            </a:extLst>
          </p:cNvPr>
          <p:cNvSpPr>
            <a:spLocks noGrp="1"/>
          </p:cNvSpPr>
          <p:nvPr>
            <p:ph idx="1"/>
          </p:nvPr>
        </p:nvSpPr>
        <p:spPr>
          <a:xfrm>
            <a:off x="1187450" y="809625"/>
            <a:ext cx="7499350" cy="6048375"/>
          </a:xfrm>
        </p:spPr>
        <p:txBody>
          <a:bodyPr/>
          <a:lstStyle/>
          <a:p>
            <a:pPr>
              <a:defRPr/>
            </a:pPr>
            <a:endParaRPr lang="cs-CZ" sz="2000" b="1" u="sng" dirty="0"/>
          </a:p>
          <a:p>
            <a:pPr>
              <a:defRPr/>
            </a:pPr>
            <a:r>
              <a:rPr lang="cs-CZ" sz="2000" b="1" u="sng" dirty="0"/>
              <a:t>BNVA (Business Non-</a:t>
            </a:r>
            <a:r>
              <a:rPr lang="cs-CZ" sz="2000" b="1" u="sng" dirty="0" err="1"/>
              <a:t>Value</a:t>
            </a:r>
            <a:r>
              <a:rPr lang="cs-CZ" sz="2000" b="1" u="sng" dirty="0"/>
              <a:t> </a:t>
            </a:r>
            <a:r>
              <a:rPr lang="cs-CZ" sz="2000" b="1" u="sng" dirty="0" err="1"/>
              <a:t>Added</a:t>
            </a:r>
            <a:r>
              <a:rPr lang="cs-CZ" sz="2000" b="1" u="sng" dirty="0"/>
              <a:t>)</a:t>
            </a:r>
          </a:p>
          <a:p>
            <a:pPr lvl="1">
              <a:defRPr/>
            </a:pPr>
            <a:r>
              <a:rPr lang="cs-CZ" sz="1600" dirty="0"/>
              <a:t>To jsou takové činnosti, které sice nepřinášejí žádnou přidanou hodnotu zákazníkovi, ale je v procesu nezbytný a nelze ho odstranit</a:t>
            </a:r>
          </a:p>
          <a:p>
            <a:pPr lvl="1">
              <a:defRPr/>
            </a:pPr>
            <a:r>
              <a:rPr lang="cs-CZ" sz="1600" dirty="0"/>
              <a:t>Typicky se jedná o činnosti vyžadované autoritou či zákonem, také často o opatření ke snížení rizik nebo o činnosti spojené s propagaci, nákupem či prodejem</a:t>
            </a:r>
          </a:p>
          <a:p>
            <a:pPr lvl="1">
              <a:defRPr/>
            </a:pPr>
            <a:r>
              <a:rPr lang="cs-CZ" sz="1600" dirty="0"/>
              <a:t>K identifikaci takovýchto aktivit je vhodný následující typ otázek:	</a:t>
            </a:r>
          </a:p>
          <a:p>
            <a:pPr lvl="2">
              <a:defRPr/>
            </a:pPr>
            <a:r>
              <a:rPr lang="cs-CZ" sz="1200" dirty="0"/>
              <a:t>Slouží tento krok k redukci rizik?</a:t>
            </a:r>
          </a:p>
          <a:p>
            <a:pPr lvl="2">
              <a:defRPr/>
            </a:pPr>
            <a:r>
              <a:rPr lang="cs-CZ" sz="1200" dirty="0"/>
              <a:t>Předepisuje tento krok regulátor či nějaká jiná autorita?</a:t>
            </a:r>
          </a:p>
          <a:p>
            <a:pPr lvl="2">
              <a:defRPr/>
            </a:pPr>
            <a:r>
              <a:rPr lang="pl-PL" sz="1200" dirty="0"/>
              <a:t>Je tato aktivita nutná pro prodej produktu?</a:t>
            </a:r>
          </a:p>
          <a:p>
            <a:pPr lvl="2">
              <a:defRPr/>
            </a:pPr>
            <a:r>
              <a:rPr lang="pl-PL" sz="1200" dirty="0"/>
              <a:t>Typicky se jedná o následující činnosti:</a:t>
            </a:r>
          </a:p>
          <a:p>
            <a:pPr lvl="3">
              <a:defRPr/>
            </a:pPr>
            <a:r>
              <a:rPr lang="pl-PL" sz="900" dirty="0"/>
              <a:t>Kontrola 4 očí (služby)</a:t>
            </a:r>
          </a:p>
          <a:p>
            <a:pPr lvl="3">
              <a:defRPr/>
            </a:pPr>
            <a:r>
              <a:rPr lang="pl-PL" sz="900" dirty="0"/>
              <a:t>Marketing</a:t>
            </a:r>
          </a:p>
          <a:p>
            <a:pPr lvl="3">
              <a:defRPr/>
            </a:pPr>
            <a:r>
              <a:rPr lang="pl-PL" sz="900" dirty="0"/>
              <a:t>Finanční výkazy dané zákonem</a:t>
            </a:r>
          </a:p>
          <a:p>
            <a:pPr lvl="3">
              <a:defRPr/>
            </a:pPr>
            <a:r>
              <a:rPr lang="pl-PL" sz="900" dirty="0"/>
              <a:t>Nákup</a:t>
            </a:r>
          </a:p>
          <a:p>
            <a:pPr lvl="3">
              <a:defRPr/>
            </a:pPr>
            <a:r>
              <a:rPr lang="pl-PL" sz="900" dirty="0"/>
              <a:t>Prodej</a:t>
            </a:r>
          </a:p>
          <a:p>
            <a:pPr lvl="3">
              <a:defRPr/>
            </a:pPr>
            <a:r>
              <a:rPr lang="pl-PL" sz="900" dirty="0"/>
              <a:t>Opatření na snížení operačních rizik</a:t>
            </a:r>
          </a:p>
          <a:p>
            <a:pPr lvl="3">
              <a:defRPr/>
            </a:pPr>
            <a:endParaRPr lang="pl-PL" sz="900" dirty="0"/>
          </a:p>
          <a:p>
            <a:pPr marL="1371600" lvl="3" indent="0">
              <a:buFontTx/>
              <a:buNone/>
              <a:defRPr/>
            </a:pPr>
            <a:endParaRPr lang="pl-PL" sz="900" dirty="0"/>
          </a:p>
        </p:txBody>
      </p:sp>
      <p:sp>
        <p:nvSpPr>
          <p:cNvPr id="19459" name="Zástupný symbol pro číslo snímku 3">
            <a:extLst>
              <a:ext uri="{FF2B5EF4-FFF2-40B4-BE49-F238E27FC236}">
                <a16:creationId xmlns:a16="http://schemas.microsoft.com/office/drawing/2014/main" id="{4BC81E8B-E976-4E89-8B8B-C49595CE035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D15A070F-22FD-4036-867E-53DD50A90429}" type="slidenum">
              <a:rPr lang="cs-CZ" altLang="cs-CZ" sz="1400" smtClean="0">
                <a:solidFill>
                  <a:schemeClr val="bg1"/>
                </a:solidFill>
              </a:rPr>
              <a:pPr>
                <a:spcBef>
                  <a:spcPct val="0"/>
                </a:spcBef>
                <a:buFontTx/>
                <a:buNone/>
              </a:pPr>
              <a:t>16</a:t>
            </a:fld>
            <a:endParaRPr lang="cs-CZ" altLang="cs-CZ" sz="1400">
              <a:solidFill>
                <a:schemeClr val="bg1"/>
              </a:solidFill>
            </a:endParaRPr>
          </a:p>
        </p:txBody>
      </p:sp>
      <p:sp>
        <p:nvSpPr>
          <p:cNvPr id="19460" name="Zástupný symbol pro číslo snímku 3">
            <a:extLst>
              <a:ext uri="{FF2B5EF4-FFF2-40B4-BE49-F238E27FC236}">
                <a16:creationId xmlns:a16="http://schemas.microsoft.com/office/drawing/2014/main" id="{DF0F2F7B-1A23-4855-8CCF-8455E3E51B73}"/>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19461" name="Zástupný symbol pro číslo snímku 3">
            <a:extLst>
              <a:ext uri="{FF2B5EF4-FFF2-40B4-BE49-F238E27FC236}">
                <a16:creationId xmlns:a16="http://schemas.microsoft.com/office/drawing/2014/main" id="{65D8698C-D696-4B5A-8811-E3A28415C543}"/>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obsah 2">
            <a:extLst>
              <a:ext uri="{FF2B5EF4-FFF2-40B4-BE49-F238E27FC236}">
                <a16:creationId xmlns:a16="http://schemas.microsoft.com/office/drawing/2014/main" id="{AA7E3C75-CC8F-4ACC-90B5-C6D3FD22245B}"/>
              </a:ext>
            </a:extLst>
          </p:cNvPr>
          <p:cNvSpPr>
            <a:spLocks noGrp="1" noChangeArrowheads="1"/>
          </p:cNvSpPr>
          <p:nvPr>
            <p:ph idx="1"/>
          </p:nvPr>
        </p:nvSpPr>
        <p:spPr>
          <a:xfrm>
            <a:off x="1187450" y="981075"/>
            <a:ext cx="7499350" cy="5145088"/>
          </a:xfrm>
        </p:spPr>
        <p:txBody>
          <a:bodyPr/>
          <a:lstStyle/>
          <a:p>
            <a:r>
              <a:rPr lang="cs-CZ" altLang="cs-CZ" sz="2000" b="1" u="sng"/>
              <a:t>NVA (Non-Value Added)</a:t>
            </a:r>
          </a:p>
          <a:p>
            <a:pPr lvl="1"/>
            <a:r>
              <a:rPr lang="cs-CZ" altLang="cs-CZ" sz="1600"/>
              <a:t>To jsou takové aktivity, které žádnou hodnotu nepřinášejí, nejsou nařízeny žádnou autoritou či zákonem, a proto jsou těmi na které bychom se měli zaměřit a eliminovat</a:t>
            </a:r>
          </a:p>
          <a:p>
            <a:pPr lvl="1"/>
            <a:r>
              <a:rPr lang="cs-CZ" altLang="cs-CZ" sz="1600"/>
              <a:t>Pro správnou identifikaci takovýchto činností je vhodné využít následnou typologii otázek:</a:t>
            </a:r>
          </a:p>
          <a:p>
            <a:pPr lvl="2"/>
            <a:r>
              <a:rPr lang="cs-CZ" altLang="cs-CZ" sz="1200"/>
              <a:t>Není tato činnost dána autoritou a nepřináší žádnou přidanou hodnotu zákazníkovi?</a:t>
            </a:r>
          </a:p>
          <a:p>
            <a:pPr lvl="2"/>
            <a:r>
              <a:rPr lang="cs-CZ" altLang="cs-CZ" sz="1200"/>
              <a:t>Je možné tuto činnost redukovat či eliminovat, aniž bych omezil či případně znemožnil výrobu produktu?</a:t>
            </a:r>
          </a:p>
          <a:p>
            <a:pPr lvl="1"/>
            <a:r>
              <a:rPr lang="cs-CZ" altLang="cs-CZ" sz="1600"/>
              <a:t>Typicky se jedná o následující činnosti:</a:t>
            </a:r>
          </a:p>
          <a:p>
            <a:pPr lvl="2"/>
            <a:r>
              <a:rPr lang="cs-CZ" altLang="cs-CZ" sz="1200"/>
              <a:t>Kontrola</a:t>
            </a:r>
          </a:p>
          <a:p>
            <a:pPr lvl="2"/>
            <a:r>
              <a:rPr lang="cs-CZ" altLang="cs-CZ" sz="1200"/>
              <a:t>Manipulace</a:t>
            </a:r>
          </a:p>
          <a:p>
            <a:pPr lvl="2"/>
            <a:r>
              <a:rPr lang="cs-CZ" altLang="cs-CZ" sz="1200"/>
              <a:t>Skladování</a:t>
            </a:r>
          </a:p>
          <a:p>
            <a:pPr lvl="2"/>
            <a:r>
              <a:rPr lang="cs-CZ" altLang="cs-CZ" sz="1200"/>
              <a:t>Počítání</a:t>
            </a:r>
          </a:p>
          <a:p>
            <a:pPr lvl="2"/>
            <a:r>
              <a:rPr lang="cs-CZ" altLang="cs-CZ" sz="1200"/>
              <a:t>Přeprava</a:t>
            </a:r>
          </a:p>
          <a:p>
            <a:pPr lvl="2"/>
            <a:r>
              <a:rPr lang="cs-CZ" altLang="cs-CZ" sz="1200"/>
              <a:t>Předávka</a:t>
            </a:r>
          </a:p>
          <a:p>
            <a:pPr lvl="2"/>
            <a:r>
              <a:rPr lang="cs-CZ" altLang="cs-CZ" sz="1200"/>
              <a:t>Potvrzení</a:t>
            </a:r>
          </a:p>
        </p:txBody>
      </p:sp>
      <p:sp>
        <p:nvSpPr>
          <p:cNvPr id="20483" name="Zástupný symbol pro číslo snímku 3">
            <a:extLst>
              <a:ext uri="{FF2B5EF4-FFF2-40B4-BE49-F238E27FC236}">
                <a16:creationId xmlns:a16="http://schemas.microsoft.com/office/drawing/2014/main" id="{F475A9C6-7DB5-491D-BE5A-93467AC7981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EFF7DE60-B42D-469B-8DB4-8C552CE4B810}" type="slidenum">
              <a:rPr lang="cs-CZ" altLang="cs-CZ" sz="1400" smtClean="0">
                <a:solidFill>
                  <a:schemeClr val="bg1"/>
                </a:solidFill>
              </a:rPr>
              <a:pPr>
                <a:spcBef>
                  <a:spcPct val="0"/>
                </a:spcBef>
                <a:buFontTx/>
                <a:buNone/>
              </a:pPr>
              <a:t>17</a:t>
            </a:fld>
            <a:endParaRPr lang="cs-CZ" altLang="cs-CZ" sz="1400">
              <a:solidFill>
                <a:schemeClr val="bg1"/>
              </a:solidFill>
            </a:endParaRPr>
          </a:p>
        </p:txBody>
      </p:sp>
      <p:sp>
        <p:nvSpPr>
          <p:cNvPr id="20484" name="Zástupný symbol pro číslo snímku 3">
            <a:extLst>
              <a:ext uri="{FF2B5EF4-FFF2-40B4-BE49-F238E27FC236}">
                <a16:creationId xmlns:a16="http://schemas.microsoft.com/office/drawing/2014/main" id="{AFD6EB48-4C72-47FD-9D44-D541B3F3C24A}"/>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20485" name="Zástupný symbol pro číslo snímku 3">
            <a:extLst>
              <a:ext uri="{FF2B5EF4-FFF2-40B4-BE49-F238E27FC236}">
                <a16:creationId xmlns:a16="http://schemas.microsoft.com/office/drawing/2014/main" id="{1D76B5E3-335B-4B3D-A672-C0290EB2B4F2}"/>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A8C9C82F-A370-4737-A728-58F425197738}"/>
              </a:ext>
            </a:extLst>
          </p:cNvPr>
          <p:cNvSpPr>
            <a:spLocks noGrp="1" noChangeArrowheads="1"/>
          </p:cNvSpPr>
          <p:nvPr>
            <p:ph type="title"/>
          </p:nvPr>
        </p:nvSpPr>
        <p:spPr>
          <a:xfrm>
            <a:off x="1187450" y="1039813"/>
            <a:ext cx="6996113" cy="777875"/>
          </a:xfrm>
        </p:spPr>
        <p:txBody>
          <a:bodyPr/>
          <a:lstStyle/>
          <a:p>
            <a:r>
              <a:rPr lang="cs-CZ" altLang="cs-CZ"/>
              <a:t>Účinnost procesu</a:t>
            </a:r>
          </a:p>
        </p:txBody>
      </p:sp>
      <p:sp>
        <p:nvSpPr>
          <p:cNvPr id="21507" name="Zástupný obsah 2">
            <a:extLst>
              <a:ext uri="{FF2B5EF4-FFF2-40B4-BE49-F238E27FC236}">
                <a16:creationId xmlns:a16="http://schemas.microsoft.com/office/drawing/2014/main" id="{806F0E7E-1A35-47FC-A368-599511464DBC}"/>
              </a:ext>
            </a:extLst>
          </p:cNvPr>
          <p:cNvSpPr>
            <a:spLocks noGrp="1" noChangeArrowheads="1"/>
          </p:cNvSpPr>
          <p:nvPr>
            <p:ph idx="1"/>
          </p:nvPr>
        </p:nvSpPr>
        <p:spPr>
          <a:xfrm>
            <a:off x="1187450" y="1744663"/>
            <a:ext cx="7499350" cy="5113337"/>
          </a:xfrm>
        </p:spPr>
        <p:txBody>
          <a:bodyPr/>
          <a:lstStyle/>
          <a:p>
            <a:r>
              <a:rPr lang="cs-CZ" altLang="cs-CZ" sz="2000"/>
              <a:t>Cílem výpočtu účinnost procesu je zjistit poměr času činností, které přidávají zákazníkovi hodnotu a času, který produkt stráví v daném procesu</a:t>
            </a:r>
          </a:p>
          <a:p>
            <a:r>
              <a:rPr lang="cs-CZ" altLang="cs-CZ" sz="2000"/>
              <a:t>Tedy, sečtou se časy všech činností, které přidávají hodnotu a vydělí se průběžnou dobou procesu (PLT), kterou jsme zjistili výše</a:t>
            </a:r>
          </a:p>
          <a:p>
            <a:r>
              <a:rPr lang="cs-CZ" altLang="cs-CZ" sz="2000"/>
              <a:t>Obyčejně se většina neoptimalizovaných procesů potýká s velmi nízkou účinností (5 – 10%) a představují, tak velkou příležitost k aplikaci metod Lean</a:t>
            </a:r>
          </a:p>
          <a:p>
            <a:r>
              <a:rPr lang="cs-CZ" altLang="cs-CZ" sz="2000"/>
              <a:t>Často se setkáváme s nadměrnými zásobami v procesu, dublovanými činnostmi, přepracováváním produktu či nadměrnou přepravou</a:t>
            </a:r>
          </a:p>
          <a:p>
            <a:r>
              <a:rPr lang="cs-CZ" altLang="cs-CZ" sz="2000"/>
              <a:t>Z praxe mohu říct, že výrobní procesy v ČR se většinou pohybují v hladině účinnosti 10 – 20 %, u procesů ve službách je to 10 – 50 %</a:t>
            </a:r>
          </a:p>
        </p:txBody>
      </p:sp>
      <p:sp>
        <p:nvSpPr>
          <p:cNvPr id="21508" name="Zástupný symbol pro číslo snímku 3">
            <a:extLst>
              <a:ext uri="{FF2B5EF4-FFF2-40B4-BE49-F238E27FC236}">
                <a16:creationId xmlns:a16="http://schemas.microsoft.com/office/drawing/2014/main" id="{B18A88BC-0132-40FB-8B3F-193A474E59F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1D92F005-8579-467E-A6F7-D1C372EAE9C8}" type="slidenum">
              <a:rPr lang="cs-CZ" altLang="cs-CZ" sz="1400" smtClean="0">
                <a:solidFill>
                  <a:schemeClr val="bg1"/>
                </a:solidFill>
              </a:rPr>
              <a:pPr>
                <a:spcBef>
                  <a:spcPct val="0"/>
                </a:spcBef>
                <a:buFontTx/>
                <a:buNone/>
              </a:pPr>
              <a:t>18</a:t>
            </a:fld>
            <a:endParaRPr lang="cs-CZ" altLang="cs-CZ" sz="1400">
              <a:solidFill>
                <a:schemeClr val="bg1"/>
              </a:solidFill>
            </a:endParaRPr>
          </a:p>
        </p:txBody>
      </p:sp>
      <p:sp>
        <p:nvSpPr>
          <p:cNvPr id="21509" name="Zástupný symbol pro číslo snímku 3">
            <a:extLst>
              <a:ext uri="{FF2B5EF4-FFF2-40B4-BE49-F238E27FC236}">
                <a16:creationId xmlns:a16="http://schemas.microsoft.com/office/drawing/2014/main" id="{94B73633-D720-4115-8D73-276690B9C7B0}"/>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21510" name="Zástupný symbol pro číslo snímku 3">
            <a:extLst>
              <a:ext uri="{FF2B5EF4-FFF2-40B4-BE49-F238E27FC236}">
                <a16:creationId xmlns:a16="http://schemas.microsoft.com/office/drawing/2014/main" id="{92D5D617-76D9-4257-A1CC-7DCA5BA0F12C}"/>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Zástupný obsah 5" descr="Obsah obrázku snímek obrazovky&#10;&#10;Popis byl vytvořen automaticky">
            <a:extLst>
              <a:ext uri="{FF2B5EF4-FFF2-40B4-BE49-F238E27FC236}">
                <a16:creationId xmlns:a16="http://schemas.microsoft.com/office/drawing/2014/main" id="{E28DC753-F891-45C5-92D9-165F0076DD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4475" y="1412875"/>
            <a:ext cx="8655050" cy="4752975"/>
          </a:xfrm>
        </p:spPr>
      </p:pic>
      <p:sp>
        <p:nvSpPr>
          <p:cNvPr id="22531" name="Zástupný symbol pro číslo snímku 3">
            <a:extLst>
              <a:ext uri="{FF2B5EF4-FFF2-40B4-BE49-F238E27FC236}">
                <a16:creationId xmlns:a16="http://schemas.microsoft.com/office/drawing/2014/main" id="{C480813B-1002-4373-927D-07395E2D8BB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99CBA047-5475-4D2D-8CF9-01642FADEF9E}" type="slidenum">
              <a:rPr lang="cs-CZ" altLang="cs-CZ" sz="1400" smtClean="0">
                <a:solidFill>
                  <a:schemeClr val="bg1"/>
                </a:solidFill>
              </a:rPr>
              <a:pPr>
                <a:spcBef>
                  <a:spcPct val="0"/>
                </a:spcBef>
                <a:buFontTx/>
                <a:buNone/>
              </a:pPr>
              <a:t>19</a:t>
            </a:fld>
            <a:endParaRPr lang="cs-CZ" altLang="cs-CZ" sz="1400">
              <a:solidFill>
                <a:schemeClr val="bg1"/>
              </a:solidFill>
            </a:endParaRPr>
          </a:p>
        </p:txBody>
      </p:sp>
      <p:sp>
        <p:nvSpPr>
          <p:cNvPr id="22532" name="Zástupný symbol pro číslo snímku 3">
            <a:extLst>
              <a:ext uri="{FF2B5EF4-FFF2-40B4-BE49-F238E27FC236}">
                <a16:creationId xmlns:a16="http://schemas.microsoft.com/office/drawing/2014/main" id="{F3B12E4E-E7D3-419C-B961-A383D635EE6F}"/>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
        <p:nvSpPr>
          <p:cNvPr id="22533" name="Zástupný symbol pro číslo snímku 3">
            <a:extLst>
              <a:ext uri="{FF2B5EF4-FFF2-40B4-BE49-F238E27FC236}">
                <a16:creationId xmlns:a16="http://schemas.microsoft.com/office/drawing/2014/main" id="{F0A9F2D6-EBED-4EE0-93A3-FAFEACD9B287}"/>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12D31838-F6C8-4EFF-A33A-7DB6D34FC4CA}"/>
              </a:ext>
            </a:extLst>
          </p:cNvPr>
          <p:cNvSpPr>
            <a:spLocks noGrp="1" noChangeArrowheads="1"/>
          </p:cNvSpPr>
          <p:nvPr>
            <p:ph type="title"/>
          </p:nvPr>
        </p:nvSpPr>
        <p:spPr/>
        <p:txBody>
          <a:bodyPr/>
          <a:lstStyle/>
          <a:p>
            <a:r>
              <a:rPr lang="cs-CZ" altLang="cs-CZ"/>
              <a:t>Co to je LEAN SIX SIGMA?</a:t>
            </a:r>
          </a:p>
        </p:txBody>
      </p:sp>
      <p:sp>
        <p:nvSpPr>
          <p:cNvPr id="5123" name="Zástupný obsah 2">
            <a:extLst>
              <a:ext uri="{FF2B5EF4-FFF2-40B4-BE49-F238E27FC236}">
                <a16:creationId xmlns:a16="http://schemas.microsoft.com/office/drawing/2014/main" id="{9D08AFCA-319C-4ABE-8975-21192989F64E}"/>
              </a:ext>
            </a:extLst>
          </p:cNvPr>
          <p:cNvSpPr>
            <a:spLocks noGrp="1" noChangeArrowheads="1"/>
          </p:cNvSpPr>
          <p:nvPr>
            <p:ph idx="1"/>
          </p:nvPr>
        </p:nvSpPr>
        <p:spPr>
          <a:xfrm>
            <a:off x="1187450" y="2133600"/>
            <a:ext cx="7499350" cy="4464050"/>
          </a:xfrm>
        </p:spPr>
        <p:txBody>
          <a:bodyPr/>
          <a:lstStyle/>
          <a:p>
            <a:r>
              <a:rPr lang="cs-CZ" altLang="cs-CZ" sz="2000"/>
              <a:t>Metodika nebo v dnešní době již možná strategie, která byla vyvinuta společností Motorola</a:t>
            </a:r>
          </a:p>
          <a:p>
            <a:r>
              <a:rPr lang="cs-CZ" altLang="cs-CZ" sz="2000"/>
              <a:t>Následně ji upravila společnost Honeywell a General Electric</a:t>
            </a:r>
          </a:p>
          <a:p>
            <a:r>
              <a:rPr lang="cs-CZ" altLang="cs-CZ" sz="2000"/>
              <a:t>Six Sigma poskytuje společnostem možnosti, jak snížit chybovost či jinou variabilitu ve svých činnostech</a:t>
            </a:r>
          </a:p>
          <a:p>
            <a:r>
              <a:rPr lang="cs-CZ" altLang="cs-CZ" sz="2000"/>
              <a:t>Řešení je založeno na systematickém přístupu, který využívá především práci s daty a fakty</a:t>
            </a:r>
          </a:p>
          <a:p>
            <a:r>
              <a:rPr lang="cs-CZ" altLang="cs-CZ" sz="2000"/>
              <a:t>Výstupy se z velké části opírají o výsledky statistických metod</a:t>
            </a:r>
          </a:p>
          <a:p>
            <a:r>
              <a:rPr lang="cs-CZ" altLang="cs-CZ" sz="2000"/>
              <a:t>V dnešní době se metodika používá ve všech odvětvích průmyslu, ale také je rozšířena ve službách a začíná pronikat takřka do většiny komerčních činností, což potvrzuje její význam, důležitost a hlavně skutečnou funkci</a:t>
            </a:r>
          </a:p>
          <a:p>
            <a:endParaRPr lang="cs-CZ" altLang="cs-CZ" sz="2000"/>
          </a:p>
        </p:txBody>
      </p:sp>
      <p:sp>
        <p:nvSpPr>
          <p:cNvPr id="5124" name="Zástupný symbol pro číslo snímku 3">
            <a:extLst>
              <a:ext uri="{FF2B5EF4-FFF2-40B4-BE49-F238E27FC236}">
                <a16:creationId xmlns:a16="http://schemas.microsoft.com/office/drawing/2014/main" id="{12AE159D-FBBA-4ED4-B0FF-791CD74E4F2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33AC285B-B970-49BE-83E5-4800D42AAF21}" type="slidenum">
              <a:rPr lang="cs-CZ" altLang="cs-CZ" sz="1400" smtClean="0">
                <a:solidFill>
                  <a:schemeClr val="bg1"/>
                </a:solidFill>
              </a:rPr>
              <a:pPr>
                <a:spcBef>
                  <a:spcPct val="0"/>
                </a:spcBef>
                <a:buFontTx/>
                <a:buNone/>
              </a:pPr>
              <a:t>2</a:t>
            </a:fld>
            <a:endParaRPr lang="cs-CZ" altLang="cs-CZ" sz="1400">
              <a:solidFill>
                <a:schemeClr val="bg1"/>
              </a:solidFill>
            </a:endParaRPr>
          </a:p>
        </p:txBody>
      </p:sp>
      <p:sp>
        <p:nvSpPr>
          <p:cNvPr id="5125" name="Zástupný symbol pro číslo snímku 3">
            <a:extLst>
              <a:ext uri="{FF2B5EF4-FFF2-40B4-BE49-F238E27FC236}">
                <a16:creationId xmlns:a16="http://schemas.microsoft.com/office/drawing/2014/main" id="{245F31C2-DE5F-4B5D-97B7-FCCDE886AED3}"/>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601FF7AD-4F5A-48C9-BF78-BCE471B707C4}"/>
              </a:ext>
            </a:extLst>
          </p:cNvPr>
          <p:cNvSpPr>
            <a:spLocks noGrp="1" noChangeArrowheads="1"/>
          </p:cNvSpPr>
          <p:nvPr>
            <p:ph type="title"/>
          </p:nvPr>
        </p:nvSpPr>
        <p:spPr>
          <a:xfrm>
            <a:off x="1073150" y="741363"/>
            <a:ext cx="6996113" cy="777875"/>
          </a:xfrm>
        </p:spPr>
        <p:txBody>
          <a:bodyPr/>
          <a:lstStyle/>
          <a:p>
            <a:r>
              <a:rPr lang="cs-CZ" altLang="cs-CZ"/>
              <a:t>Six Sigma</a:t>
            </a:r>
          </a:p>
        </p:txBody>
      </p:sp>
      <p:sp>
        <p:nvSpPr>
          <p:cNvPr id="23555" name="Zástupný symbol pro číslo snímku 3">
            <a:extLst>
              <a:ext uri="{FF2B5EF4-FFF2-40B4-BE49-F238E27FC236}">
                <a16:creationId xmlns:a16="http://schemas.microsoft.com/office/drawing/2014/main" id="{FFA58785-5EDC-4A17-8C34-A03E1A24A4A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321D154C-D4A4-4265-9914-DA481495551E}" type="slidenum">
              <a:rPr lang="cs-CZ" altLang="cs-CZ" sz="1400" smtClean="0">
                <a:solidFill>
                  <a:schemeClr val="bg1"/>
                </a:solidFill>
              </a:rPr>
              <a:pPr>
                <a:spcBef>
                  <a:spcPct val="0"/>
                </a:spcBef>
                <a:buFontTx/>
                <a:buNone/>
              </a:pPr>
              <a:t>20</a:t>
            </a:fld>
            <a:endParaRPr lang="cs-CZ" altLang="cs-CZ" sz="1400">
              <a:solidFill>
                <a:schemeClr val="bg1"/>
              </a:solidFill>
            </a:endParaRPr>
          </a:p>
        </p:txBody>
      </p:sp>
      <p:sp>
        <p:nvSpPr>
          <p:cNvPr id="23556" name="Zástupný symbol pro číslo snímku 3">
            <a:extLst>
              <a:ext uri="{FF2B5EF4-FFF2-40B4-BE49-F238E27FC236}">
                <a16:creationId xmlns:a16="http://schemas.microsoft.com/office/drawing/2014/main" id="{B62A6221-39E1-4DAB-8821-EC103316E512}"/>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23557" name="Zástupný obsah 2">
            <a:extLst>
              <a:ext uri="{FF2B5EF4-FFF2-40B4-BE49-F238E27FC236}">
                <a16:creationId xmlns:a16="http://schemas.microsoft.com/office/drawing/2014/main" id="{239F0093-2C1A-4CDD-A10F-D363395AD18B}"/>
              </a:ext>
            </a:extLst>
          </p:cNvPr>
          <p:cNvSpPr>
            <a:spLocks noGrp="1" noChangeArrowheads="1"/>
          </p:cNvSpPr>
          <p:nvPr>
            <p:ph idx="1"/>
          </p:nvPr>
        </p:nvSpPr>
        <p:spPr>
          <a:xfrm>
            <a:off x="1187450" y="1484313"/>
            <a:ext cx="7499350" cy="4641850"/>
          </a:xfrm>
        </p:spPr>
        <p:txBody>
          <a:bodyPr/>
          <a:lstStyle/>
          <a:p>
            <a:r>
              <a:rPr lang="cs-CZ" altLang="cs-CZ" sz="2000"/>
              <a:t>Samotný termín Six Sigma je založený na statistickém konceptu, že defektní položka může být minimalizována údržbou 6-ti standardních odchylek, mezi procesní středním průměrem a jeho horními a dolními specifikovanými limity</a:t>
            </a:r>
          </a:p>
          <a:p>
            <a:r>
              <a:rPr lang="cs-CZ" altLang="cs-CZ" sz="2000"/>
              <a:t>Six Sigma také bere v potaz tendenci procesu degradovat v dlouhodobém horizontu</a:t>
            </a:r>
          </a:p>
          <a:p>
            <a:r>
              <a:rPr lang="cs-CZ" altLang="cs-CZ" sz="2000"/>
              <a:t>Six Sigma proces může tolerovat posun o 1,5 standardní odchylky a stále udržovat bezpečný mantinel mezi procesním průměrem a jeho limity</a:t>
            </a:r>
          </a:p>
          <a:p>
            <a:r>
              <a:rPr lang="cs-CZ" altLang="cs-CZ" sz="2000"/>
              <a:t>Jednoduše je Six Sigma metodou efektivního řešení problému</a:t>
            </a:r>
          </a:p>
          <a:p>
            <a:r>
              <a:rPr lang="cs-CZ" altLang="cs-CZ" sz="2000"/>
              <a:t>Jejím využitím se redukuje množství vyrobených defektních produktů či poskytnutých služeb a tím zvyšujeme nejen příjmy, ale i zákaznickou spokojenost</a:t>
            </a:r>
          </a:p>
          <a:p>
            <a:r>
              <a:rPr lang="cs-CZ" altLang="cs-CZ" sz="2000"/>
              <a:t>Tedy Six Sigma identifikuje příčiny a pomáhá navrhnout efektivní řešení</a:t>
            </a:r>
          </a:p>
          <a:p>
            <a:endParaRPr lang="cs-CZ" altLang="cs-CZ" sz="2000"/>
          </a:p>
        </p:txBody>
      </p:sp>
      <p:sp>
        <p:nvSpPr>
          <p:cNvPr id="23558" name="Zástupný symbol pro číslo snímku 3">
            <a:extLst>
              <a:ext uri="{FF2B5EF4-FFF2-40B4-BE49-F238E27FC236}">
                <a16:creationId xmlns:a16="http://schemas.microsoft.com/office/drawing/2014/main" id="{0CD1B7F0-AFA7-4FD2-8858-F216C8B091F9}"/>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Six Sigma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C19429DE-248A-48B8-B9AB-D9DDDDE6A662}"/>
              </a:ext>
            </a:extLst>
          </p:cNvPr>
          <p:cNvSpPr>
            <a:spLocks noGrp="1" noChangeArrowheads="1"/>
          </p:cNvSpPr>
          <p:nvPr>
            <p:ph type="title"/>
          </p:nvPr>
        </p:nvSpPr>
        <p:spPr/>
        <p:txBody>
          <a:bodyPr/>
          <a:lstStyle/>
          <a:p>
            <a:r>
              <a:rPr lang="cs-CZ" altLang="cs-CZ"/>
              <a:t>Six Sigma proces a jeho vymezení</a:t>
            </a:r>
          </a:p>
        </p:txBody>
      </p:sp>
      <p:pic>
        <p:nvPicPr>
          <p:cNvPr id="24579" name="Zástupný obsah 6" descr="Obsah obrázku snímek obrazovky&#10;&#10;Popis byl vytvořen automaticky">
            <a:extLst>
              <a:ext uri="{FF2B5EF4-FFF2-40B4-BE49-F238E27FC236}">
                <a16:creationId xmlns:a16="http://schemas.microsoft.com/office/drawing/2014/main" id="{6816BE37-4408-4A90-994F-326583A561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8288" y="2708275"/>
            <a:ext cx="8607425" cy="2900363"/>
          </a:xfrm>
        </p:spPr>
      </p:pic>
      <p:sp>
        <p:nvSpPr>
          <p:cNvPr id="24580" name="Zástupný symbol pro číslo snímku 3">
            <a:extLst>
              <a:ext uri="{FF2B5EF4-FFF2-40B4-BE49-F238E27FC236}">
                <a16:creationId xmlns:a16="http://schemas.microsoft.com/office/drawing/2014/main" id="{50D4EACD-9541-4B1C-888A-39DF4AEC8F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BA23B23C-3B45-4F8D-8E73-5A49C0CCFE94}" type="slidenum">
              <a:rPr lang="cs-CZ" altLang="cs-CZ" sz="1400" smtClean="0">
                <a:solidFill>
                  <a:schemeClr val="bg1"/>
                </a:solidFill>
              </a:rPr>
              <a:pPr>
                <a:spcBef>
                  <a:spcPct val="0"/>
                </a:spcBef>
                <a:buFontTx/>
                <a:buNone/>
              </a:pPr>
              <a:t>21</a:t>
            </a:fld>
            <a:endParaRPr lang="cs-CZ" altLang="cs-CZ" sz="1400">
              <a:solidFill>
                <a:schemeClr val="bg1"/>
              </a:solidFill>
            </a:endParaRPr>
          </a:p>
        </p:txBody>
      </p:sp>
      <p:sp>
        <p:nvSpPr>
          <p:cNvPr id="24581" name="Zástupný symbol pro číslo snímku 3">
            <a:extLst>
              <a:ext uri="{FF2B5EF4-FFF2-40B4-BE49-F238E27FC236}">
                <a16:creationId xmlns:a16="http://schemas.microsoft.com/office/drawing/2014/main" id="{2A4F92FF-F461-4ADA-8800-931EFF61BAEE}"/>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24582" name="Zástupný symbol pro číslo snímku 3">
            <a:extLst>
              <a:ext uri="{FF2B5EF4-FFF2-40B4-BE49-F238E27FC236}">
                <a16:creationId xmlns:a16="http://schemas.microsoft.com/office/drawing/2014/main" id="{118BEB67-93AD-4793-895F-F9B9311F4D0F}"/>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Six Sigma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4918B789-7893-4D8D-B83C-F46593B1F0DE}"/>
              </a:ext>
            </a:extLst>
          </p:cNvPr>
          <p:cNvSpPr>
            <a:spLocks noGrp="1" noChangeArrowheads="1"/>
          </p:cNvSpPr>
          <p:nvPr>
            <p:ph type="title"/>
          </p:nvPr>
        </p:nvSpPr>
        <p:spPr/>
        <p:txBody>
          <a:bodyPr/>
          <a:lstStyle/>
          <a:p>
            <a:r>
              <a:rPr lang="cs-CZ" altLang="cs-CZ"/>
              <a:t>Cíl Six Sigma</a:t>
            </a:r>
          </a:p>
        </p:txBody>
      </p:sp>
      <p:sp>
        <p:nvSpPr>
          <p:cNvPr id="25603" name="Zástupný obsah 2">
            <a:extLst>
              <a:ext uri="{FF2B5EF4-FFF2-40B4-BE49-F238E27FC236}">
                <a16:creationId xmlns:a16="http://schemas.microsoft.com/office/drawing/2014/main" id="{C4A90E0D-0482-49B3-AEAA-BD190CFA603F}"/>
              </a:ext>
            </a:extLst>
          </p:cNvPr>
          <p:cNvSpPr>
            <a:spLocks noGrp="1" noChangeArrowheads="1"/>
          </p:cNvSpPr>
          <p:nvPr>
            <p:ph idx="1"/>
          </p:nvPr>
        </p:nvSpPr>
        <p:spPr>
          <a:xfrm>
            <a:off x="1187450" y="2133600"/>
            <a:ext cx="7499350" cy="4608513"/>
          </a:xfrm>
        </p:spPr>
        <p:txBody>
          <a:bodyPr/>
          <a:lstStyle/>
          <a:p>
            <a:r>
              <a:rPr lang="cs-CZ" altLang="cs-CZ" sz="2000"/>
              <a:t>Cílem metody Six Sigma je zvládat procesy takovým způsobem, že se v nich nebude vyskytovat víc než 3,4 chyby na jeden milion příležitostí</a:t>
            </a:r>
          </a:p>
          <a:p>
            <a:r>
              <a:rPr lang="cs-CZ" altLang="cs-CZ" sz="2000"/>
              <a:t>Snaží se co nejvíce snížit procesní variabilitu a hledá faktory, které ji způsobují a které jsou následně zvládány</a:t>
            </a:r>
          </a:p>
          <a:p>
            <a:r>
              <a:rPr lang="cs-CZ" altLang="cs-CZ" sz="2000"/>
              <a:t>Lean se výhradně zabývá plýtváním v procesech, Six Sigma jejich variabilitou</a:t>
            </a:r>
          </a:p>
          <a:p>
            <a:r>
              <a:rPr lang="cs-CZ" altLang="cs-CZ" sz="2000"/>
              <a:t>Six sigma nabízí celkem dva přístupy a to DMAIC a DFSS</a:t>
            </a:r>
          </a:p>
          <a:p>
            <a:r>
              <a:rPr lang="cs-CZ" altLang="cs-CZ" sz="2000"/>
              <a:t>DMAIC je využíván pro zlepšování stávajících procesů a DFSS je využíván u navrhování procesů zcela nových</a:t>
            </a:r>
          </a:p>
        </p:txBody>
      </p:sp>
      <p:sp>
        <p:nvSpPr>
          <p:cNvPr id="25604" name="Zástupný symbol pro číslo snímku 3">
            <a:extLst>
              <a:ext uri="{FF2B5EF4-FFF2-40B4-BE49-F238E27FC236}">
                <a16:creationId xmlns:a16="http://schemas.microsoft.com/office/drawing/2014/main" id="{C6FBB665-8B13-4661-9AE1-948FA53D5A1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F6A836B6-0AFF-4041-BD21-E20261D2BB3A}" type="slidenum">
              <a:rPr lang="cs-CZ" altLang="cs-CZ" sz="1400" smtClean="0">
                <a:solidFill>
                  <a:schemeClr val="bg1"/>
                </a:solidFill>
              </a:rPr>
              <a:pPr>
                <a:spcBef>
                  <a:spcPct val="0"/>
                </a:spcBef>
                <a:buFontTx/>
                <a:buNone/>
              </a:pPr>
              <a:t>22</a:t>
            </a:fld>
            <a:endParaRPr lang="cs-CZ" altLang="cs-CZ" sz="1400">
              <a:solidFill>
                <a:schemeClr val="bg1"/>
              </a:solidFill>
            </a:endParaRPr>
          </a:p>
        </p:txBody>
      </p:sp>
      <p:sp>
        <p:nvSpPr>
          <p:cNvPr id="25605" name="Zástupný symbol pro číslo snímku 3">
            <a:extLst>
              <a:ext uri="{FF2B5EF4-FFF2-40B4-BE49-F238E27FC236}">
                <a16:creationId xmlns:a16="http://schemas.microsoft.com/office/drawing/2014/main" id="{2C29EE55-7E59-45E1-A932-61E3772A2EE6}"/>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25606" name="Zástupný symbol pro číslo snímku 3">
            <a:extLst>
              <a:ext uri="{FF2B5EF4-FFF2-40B4-BE49-F238E27FC236}">
                <a16:creationId xmlns:a16="http://schemas.microsoft.com/office/drawing/2014/main" id="{8542ED2E-E7BC-44BC-9018-042260825E16}"/>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Six Sigma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obsah 2">
            <a:extLst>
              <a:ext uri="{FF2B5EF4-FFF2-40B4-BE49-F238E27FC236}">
                <a16:creationId xmlns:a16="http://schemas.microsoft.com/office/drawing/2014/main" id="{C7949043-C3E7-4803-BE38-F417939F08DC}"/>
              </a:ext>
            </a:extLst>
          </p:cNvPr>
          <p:cNvSpPr>
            <a:spLocks noGrp="1" noChangeArrowheads="1"/>
          </p:cNvSpPr>
          <p:nvPr>
            <p:ph idx="1"/>
          </p:nvPr>
        </p:nvSpPr>
        <p:spPr>
          <a:xfrm>
            <a:off x="1187450" y="1196975"/>
            <a:ext cx="7499350" cy="5400675"/>
          </a:xfrm>
        </p:spPr>
        <p:txBody>
          <a:bodyPr/>
          <a:lstStyle/>
          <a:p>
            <a:r>
              <a:rPr lang="cs-CZ" altLang="cs-CZ" sz="2000"/>
              <a:t>Jak již bylo zmíněno, tak Six Sigma je pojmenována po statistickém konceptu, kdy proces produkuje pouze 3,4 defektu na 1 milión příležitostí (DPMO)</a:t>
            </a:r>
          </a:p>
          <a:p>
            <a:r>
              <a:rPr lang="cs-CZ" altLang="cs-CZ" sz="2000"/>
              <a:t>Six Sigma může být myšlena jako cíl, tam kde se procesy setkávají s méně defekty, ale zato konzistentně (nízká variabilita)</a:t>
            </a:r>
          </a:p>
          <a:p>
            <a:r>
              <a:rPr lang="cs-CZ" altLang="cs-CZ" sz="2000"/>
              <a:t>V zásadě Six Sigma snižuje variabilitu, takže produkty nebo služby mohou být doručeny podle očekávání a spolehlivě</a:t>
            </a:r>
          </a:p>
          <a:p>
            <a:r>
              <a:rPr lang="cs-CZ" altLang="cs-CZ" sz="2000"/>
              <a:t>Jak chápat pojem 3,4 defektu na 1 milión příležitostí? Jednoduše stačí 1 milión vydělit 3,4 a dostanu číslo 294177</a:t>
            </a:r>
          </a:p>
          <a:p>
            <a:r>
              <a:rPr lang="cs-CZ" altLang="cs-CZ" sz="2000"/>
              <a:t>Chyba neboli defekt se vyskytne pouze jednou v 294117 případech. Pro názornost je příklad zobrazen níže v obrázku</a:t>
            </a:r>
          </a:p>
        </p:txBody>
      </p:sp>
      <p:sp>
        <p:nvSpPr>
          <p:cNvPr id="26627" name="Zástupný symbol pro číslo snímku 3">
            <a:extLst>
              <a:ext uri="{FF2B5EF4-FFF2-40B4-BE49-F238E27FC236}">
                <a16:creationId xmlns:a16="http://schemas.microsoft.com/office/drawing/2014/main" id="{9D22C013-0357-495D-9EC8-BA9A89D3F5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92C58C18-15B0-4E58-A7CD-D8E90182BD10}" type="slidenum">
              <a:rPr lang="cs-CZ" altLang="cs-CZ" sz="1400" smtClean="0">
                <a:solidFill>
                  <a:schemeClr val="bg1"/>
                </a:solidFill>
              </a:rPr>
              <a:pPr>
                <a:spcBef>
                  <a:spcPct val="0"/>
                </a:spcBef>
                <a:buFontTx/>
                <a:buNone/>
              </a:pPr>
              <a:t>23</a:t>
            </a:fld>
            <a:endParaRPr lang="cs-CZ" altLang="cs-CZ" sz="1400">
              <a:solidFill>
                <a:schemeClr val="bg1"/>
              </a:solidFill>
            </a:endParaRPr>
          </a:p>
        </p:txBody>
      </p:sp>
      <p:sp>
        <p:nvSpPr>
          <p:cNvPr id="26628" name="Zástupný symbol pro číslo snímku 3">
            <a:extLst>
              <a:ext uri="{FF2B5EF4-FFF2-40B4-BE49-F238E27FC236}">
                <a16:creationId xmlns:a16="http://schemas.microsoft.com/office/drawing/2014/main" id="{C69214DA-5773-4125-AA7B-38418D3FF5F2}"/>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26629" name="Zástupný symbol pro číslo snímku 3">
            <a:extLst>
              <a:ext uri="{FF2B5EF4-FFF2-40B4-BE49-F238E27FC236}">
                <a16:creationId xmlns:a16="http://schemas.microsoft.com/office/drawing/2014/main" id="{59C674C4-2CE7-478F-8904-E7B12464DFE8}"/>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Six Sigma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Zástupný obsah 6">
            <a:extLst>
              <a:ext uri="{FF2B5EF4-FFF2-40B4-BE49-F238E27FC236}">
                <a16:creationId xmlns:a16="http://schemas.microsoft.com/office/drawing/2014/main" id="{8A871BCA-6FF7-453E-9AF2-3DEE417A0C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938" y="1916113"/>
            <a:ext cx="8675687" cy="3921125"/>
          </a:xfrm>
        </p:spPr>
      </p:pic>
      <p:sp>
        <p:nvSpPr>
          <p:cNvPr id="27651" name="Zástupný symbol pro číslo snímku 3">
            <a:extLst>
              <a:ext uri="{FF2B5EF4-FFF2-40B4-BE49-F238E27FC236}">
                <a16:creationId xmlns:a16="http://schemas.microsoft.com/office/drawing/2014/main" id="{E34C8535-8E4D-4BF4-817E-3257ACFE86A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D0CFDCA6-D6B7-4545-8CC9-6A8733BB9557}" type="slidenum">
              <a:rPr lang="cs-CZ" altLang="cs-CZ" sz="1400" smtClean="0">
                <a:solidFill>
                  <a:schemeClr val="bg1"/>
                </a:solidFill>
              </a:rPr>
              <a:pPr>
                <a:spcBef>
                  <a:spcPct val="0"/>
                </a:spcBef>
                <a:buFontTx/>
                <a:buNone/>
              </a:pPr>
              <a:t>24</a:t>
            </a:fld>
            <a:endParaRPr lang="cs-CZ" altLang="cs-CZ" sz="1400">
              <a:solidFill>
                <a:schemeClr val="bg1"/>
              </a:solidFill>
            </a:endParaRPr>
          </a:p>
        </p:txBody>
      </p:sp>
      <p:sp>
        <p:nvSpPr>
          <p:cNvPr id="27652" name="Zástupný symbol pro číslo snímku 3">
            <a:extLst>
              <a:ext uri="{FF2B5EF4-FFF2-40B4-BE49-F238E27FC236}">
                <a16:creationId xmlns:a16="http://schemas.microsoft.com/office/drawing/2014/main" id="{13A9D467-C704-44F5-BB05-5F44771C6499}"/>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27653" name="Zástupný symbol pro číslo snímku 3">
            <a:extLst>
              <a:ext uri="{FF2B5EF4-FFF2-40B4-BE49-F238E27FC236}">
                <a16:creationId xmlns:a16="http://schemas.microsoft.com/office/drawing/2014/main" id="{F8C56947-856E-434F-938A-5048322C14EC}"/>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Six Sigma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obsah 2">
            <a:extLst>
              <a:ext uri="{FF2B5EF4-FFF2-40B4-BE49-F238E27FC236}">
                <a16:creationId xmlns:a16="http://schemas.microsoft.com/office/drawing/2014/main" id="{3B0725D7-46EF-4648-BB51-BE08918ED3F3}"/>
              </a:ext>
            </a:extLst>
          </p:cNvPr>
          <p:cNvSpPr>
            <a:spLocks noGrp="1" noChangeArrowheads="1"/>
          </p:cNvSpPr>
          <p:nvPr>
            <p:ph idx="1"/>
          </p:nvPr>
        </p:nvSpPr>
        <p:spPr>
          <a:xfrm>
            <a:off x="1187450" y="1196975"/>
            <a:ext cx="7499350" cy="4929188"/>
          </a:xfrm>
        </p:spPr>
        <p:txBody>
          <a:bodyPr/>
          <a:lstStyle/>
          <a:p>
            <a:r>
              <a:rPr lang="cs-CZ" altLang="cs-CZ" sz="2000"/>
              <a:t>Většina procesů má výstup, který nějakým způsobem kolísá. Toto kolísání (variabilita) je pak vyjádřeno směrodatnou odchylkou. Kolísání znamená, že hodnoty výstupu procesu se liší od jeho střední hodnoty. Jsou buď menší nebo větší. Kolísání čili variabilita je způsobena vstupy a faktory, které proces v jeho průběhu ovlivňují. Je proto nezbytné pochopit důležitost jednotlivých vstupů, faktorů a také vliv jejich možných interakcí</a:t>
            </a:r>
          </a:p>
        </p:txBody>
      </p:sp>
      <p:sp>
        <p:nvSpPr>
          <p:cNvPr id="28675" name="Zástupný symbol pro číslo snímku 3">
            <a:extLst>
              <a:ext uri="{FF2B5EF4-FFF2-40B4-BE49-F238E27FC236}">
                <a16:creationId xmlns:a16="http://schemas.microsoft.com/office/drawing/2014/main" id="{501FDA5B-E445-4705-BF1E-2601E9115BB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E8A09DD0-20B6-4333-AE52-5105980D9205}" type="slidenum">
              <a:rPr lang="cs-CZ" altLang="cs-CZ" sz="1400" smtClean="0">
                <a:solidFill>
                  <a:schemeClr val="bg1"/>
                </a:solidFill>
              </a:rPr>
              <a:pPr>
                <a:spcBef>
                  <a:spcPct val="0"/>
                </a:spcBef>
                <a:buFontTx/>
                <a:buNone/>
              </a:pPr>
              <a:t>25</a:t>
            </a:fld>
            <a:endParaRPr lang="cs-CZ" altLang="cs-CZ" sz="1400">
              <a:solidFill>
                <a:schemeClr val="bg1"/>
              </a:solidFill>
            </a:endParaRPr>
          </a:p>
        </p:txBody>
      </p:sp>
      <p:sp>
        <p:nvSpPr>
          <p:cNvPr id="28676" name="Zástupný symbol pro číslo snímku 3">
            <a:extLst>
              <a:ext uri="{FF2B5EF4-FFF2-40B4-BE49-F238E27FC236}">
                <a16:creationId xmlns:a16="http://schemas.microsoft.com/office/drawing/2014/main" id="{9E4277FF-05EF-4A82-97FB-F4E5D31E6CC4}"/>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28677" name="Zástupný symbol pro číslo snímku 3">
            <a:extLst>
              <a:ext uri="{FF2B5EF4-FFF2-40B4-BE49-F238E27FC236}">
                <a16:creationId xmlns:a16="http://schemas.microsoft.com/office/drawing/2014/main" id="{4E90AC6E-AF51-40EA-BA3C-55E8F784F878}"/>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Six Sigma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B0390030-18F7-448F-B6AA-4B01940E3460}"/>
              </a:ext>
            </a:extLst>
          </p:cNvPr>
          <p:cNvSpPr>
            <a:spLocks noGrp="1" noChangeArrowheads="1"/>
          </p:cNvSpPr>
          <p:nvPr>
            <p:ph type="title"/>
          </p:nvPr>
        </p:nvSpPr>
        <p:spPr/>
        <p:txBody>
          <a:bodyPr/>
          <a:lstStyle/>
          <a:p>
            <a:r>
              <a:rPr lang="cs-CZ" altLang="cs-CZ"/>
              <a:t>Sigma úroveň procesu</a:t>
            </a:r>
          </a:p>
        </p:txBody>
      </p:sp>
      <p:sp>
        <p:nvSpPr>
          <p:cNvPr id="29699" name="Zástupný obsah 2">
            <a:extLst>
              <a:ext uri="{FF2B5EF4-FFF2-40B4-BE49-F238E27FC236}">
                <a16:creationId xmlns:a16="http://schemas.microsoft.com/office/drawing/2014/main" id="{F16B0B73-48EE-4ED6-89FE-41AFF9D948E9}"/>
              </a:ext>
            </a:extLst>
          </p:cNvPr>
          <p:cNvSpPr>
            <a:spLocks noGrp="1" noChangeArrowheads="1"/>
          </p:cNvSpPr>
          <p:nvPr>
            <p:ph idx="1"/>
          </p:nvPr>
        </p:nvSpPr>
        <p:spPr/>
        <p:txBody>
          <a:bodyPr/>
          <a:lstStyle/>
          <a:p>
            <a:r>
              <a:rPr lang="cs-CZ" altLang="cs-CZ" sz="2000"/>
              <a:t>Způsob, jak určit procesní sigmu se liší, dle toho, zda se jedná o spojitá či atributivní data</a:t>
            </a:r>
          </a:p>
          <a:p>
            <a:r>
              <a:rPr lang="cs-CZ" altLang="cs-CZ" sz="2000"/>
              <a:t>U spojitých dat zjišťujeme Sigma úroveň (Z) a pro zjištění úrovně sigma procesu, kde máme atributivní výstup, je nezbytné znát údaj DPMO, který udává počet chyb na milión příležitostí</a:t>
            </a:r>
          </a:p>
          <a:p>
            <a:endParaRPr lang="cs-CZ" altLang="cs-CZ" sz="2000"/>
          </a:p>
          <a:p>
            <a:r>
              <a:rPr lang="cs-CZ" altLang="cs-CZ" sz="2000" b="1"/>
              <a:t>Sigma úroveň (Z)</a:t>
            </a:r>
          </a:p>
          <a:p>
            <a:pPr lvl="1"/>
            <a:r>
              <a:rPr lang="cs-CZ" altLang="cs-CZ" sz="1600"/>
              <a:t>Počítá se jako počet směrodatných odchylek </a:t>
            </a:r>
            <a:r>
              <a:rPr lang="el-GR" altLang="cs-CZ" sz="1600"/>
              <a:t>σ </a:t>
            </a:r>
            <a:r>
              <a:rPr lang="cs-CZ" altLang="cs-CZ" sz="1600"/>
              <a:t>od střední hodnoty X  k bližší toleranční mezi</a:t>
            </a:r>
          </a:p>
          <a:p>
            <a:pPr lvl="1"/>
            <a:endParaRPr lang="cs-CZ" altLang="cs-CZ" sz="1600"/>
          </a:p>
          <a:p>
            <a:pPr lvl="1"/>
            <a:endParaRPr lang="cs-CZ" altLang="cs-CZ" sz="1600"/>
          </a:p>
          <a:p>
            <a:pPr lvl="1"/>
            <a:endParaRPr lang="cs-CZ" altLang="cs-CZ" sz="1600"/>
          </a:p>
        </p:txBody>
      </p:sp>
      <p:sp>
        <p:nvSpPr>
          <p:cNvPr id="29700" name="Zástupný symbol pro číslo snímku 3">
            <a:extLst>
              <a:ext uri="{FF2B5EF4-FFF2-40B4-BE49-F238E27FC236}">
                <a16:creationId xmlns:a16="http://schemas.microsoft.com/office/drawing/2014/main" id="{C8A86D56-A5A6-40FC-8F44-124DCE32460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A4117B0B-EA75-456A-AA9A-A8B7DA5834D5}" type="slidenum">
              <a:rPr lang="cs-CZ" altLang="cs-CZ" sz="1400" smtClean="0">
                <a:solidFill>
                  <a:schemeClr val="bg1"/>
                </a:solidFill>
              </a:rPr>
              <a:pPr>
                <a:spcBef>
                  <a:spcPct val="0"/>
                </a:spcBef>
                <a:buFontTx/>
                <a:buNone/>
              </a:pPr>
              <a:t>26</a:t>
            </a:fld>
            <a:endParaRPr lang="cs-CZ" altLang="cs-CZ" sz="1400">
              <a:solidFill>
                <a:schemeClr val="bg1"/>
              </a:solidFill>
            </a:endParaRPr>
          </a:p>
        </p:txBody>
      </p:sp>
      <p:sp>
        <p:nvSpPr>
          <p:cNvPr id="29701" name="Zástupný symbol pro číslo snímku 3">
            <a:extLst>
              <a:ext uri="{FF2B5EF4-FFF2-40B4-BE49-F238E27FC236}">
                <a16:creationId xmlns:a16="http://schemas.microsoft.com/office/drawing/2014/main" id="{CFDB19E6-8930-49F9-81E2-C1D5518832D4}"/>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pic>
        <p:nvPicPr>
          <p:cNvPr id="29702" name="Obrázek 6">
            <a:extLst>
              <a:ext uri="{FF2B5EF4-FFF2-40B4-BE49-F238E27FC236}">
                <a16:creationId xmlns:a16="http://schemas.microsoft.com/office/drawing/2014/main" id="{F8CF371D-A5A5-46D0-9B9D-0CA2373CE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850" y="5157788"/>
            <a:ext cx="257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Zástupný symbol pro číslo snímku 3">
            <a:extLst>
              <a:ext uri="{FF2B5EF4-FFF2-40B4-BE49-F238E27FC236}">
                <a16:creationId xmlns:a16="http://schemas.microsoft.com/office/drawing/2014/main" id="{6C95ACA9-A733-4EA5-A421-4D62EC17C4BE}"/>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Six Sigma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2E5C0A78-888C-4A10-9CB2-80E996CA6E37}"/>
              </a:ext>
            </a:extLst>
          </p:cNvPr>
          <p:cNvSpPr>
            <a:spLocks noGrp="1" noChangeArrowheads="1"/>
          </p:cNvSpPr>
          <p:nvPr>
            <p:ph type="title"/>
          </p:nvPr>
        </p:nvSpPr>
        <p:spPr/>
        <p:txBody>
          <a:bodyPr/>
          <a:lstStyle/>
          <a:p>
            <a:r>
              <a:rPr lang="cs-CZ" altLang="cs-CZ"/>
              <a:t>Co je DPMO?</a:t>
            </a:r>
          </a:p>
        </p:txBody>
      </p:sp>
      <p:sp>
        <p:nvSpPr>
          <p:cNvPr id="30723" name="Zástupný obsah 2">
            <a:extLst>
              <a:ext uri="{FF2B5EF4-FFF2-40B4-BE49-F238E27FC236}">
                <a16:creationId xmlns:a16="http://schemas.microsoft.com/office/drawing/2014/main" id="{00AA0F09-CA70-4D68-B60D-99AF6CDCD5AA}"/>
              </a:ext>
            </a:extLst>
          </p:cNvPr>
          <p:cNvSpPr>
            <a:spLocks noGrp="1" noChangeArrowheads="1"/>
          </p:cNvSpPr>
          <p:nvPr>
            <p:ph idx="1"/>
          </p:nvPr>
        </p:nvSpPr>
        <p:spPr/>
        <p:txBody>
          <a:bodyPr/>
          <a:lstStyle/>
          <a:p>
            <a:r>
              <a:rPr lang="cs-CZ" altLang="cs-CZ" sz="2000"/>
              <a:t>Je zkratka z anglického Defects Per Million Opportunities neboli defekty na milión příležitostí</a:t>
            </a:r>
          </a:p>
          <a:p>
            <a:r>
              <a:rPr lang="cs-CZ" altLang="cs-CZ" sz="2000"/>
              <a:t>Tato charakteristika udává vztah mezi počtem vzniklých defektů v procesů s počtem všech příležitostí, kde se defekt mohl v procesu objevit</a:t>
            </a:r>
          </a:p>
          <a:p>
            <a:r>
              <a:rPr lang="cs-CZ" altLang="cs-CZ" sz="2000" i="1"/>
              <a:t>D – vyjadřuje celkový počet defektů</a:t>
            </a:r>
          </a:p>
          <a:p>
            <a:r>
              <a:rPr lang="cs-CZ" altLang="cs-CZ" sz="2000" i="1"/>
              <a:t>N – udává počet ověřených jednotek (ks, které byly prohlédnuty)</a:t>
            </a:r>
          </a:p>
          <a:p>
            <a:r>
              <a:rPr lang="cs-CZ" altLang="cs-CZ" sz="2000" i="1"/>
              <a:t>O – je počet příležitostí na jednotku (např. na jednom výrobku jsou dvě místa, kde lze udělat vadu)</a:t>
            </a:r>
          </a:p>
        </p:txBody>
      </p:sp>
      <p:sp>
        <p:nvSpPr>
          <p:cNvPr id="30724" name="Zástupný symbol pro číslo snímku 3">
            <a:extLst>
              <a:ext uri="{FF2B5EF4-FFF2-40B4-BE49-F238E27FC236}">
                <a16:creationId xmlns:a16="http://schemas.microsoft.com/office/drawing/2014/main" id="{73696868-C4B3-40FD-9B1E-A630058DB6A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B2407751-C14C-4551-8CBA-0C6651353316}" type="slidenum">
              <a:rPr lang="cs-CZ" altLang="cs-CZ" sz="1400" smtClean="0">
                <a:solidFill>
                  <a:schemeClr val="bg1"/>
                </a:solidFill>
              </a:rPr>
              <a:pPr>
                <a:spcBef>
                  <a:spcPct val="0"/>
                </a:spcBef>
                <a:buFontTx/>
                <a:buNone/>
              </a:pPr>
              <a:t>27</a:t>
            </a:fld>
            <a:endParaRPr lang="cs-CZ" altLang="cs-CZ" sz="1400">
              <a:solidFill>
                <a:schemeClr val="bg1"/>
              </a:solidFill>
            </a:endParaRPr>
          </a:p>
        </p:txBody>
      </p:sp>
      <p:pic>
        <p:nvPicPr>
          <p:cNvPr id="30725" name="Obrázek 5">
            <a:extLst>
              <a:ext uri="{FF2B5EF4-FFF2-40B4-BE49-F238E27FC236}">
                <a16:creationId xmlns:a16="http://schemas.microsoft.com/office/drawing/2014/main" id="{58F68704-4929-4320-BFEE-434A7AF89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313" y="5599113"/>
            <a:ext cx="2503487"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Zástupný symbol pro číslo snímku 3">
            <a:extLst>
              <a:ext uri="{FF2B5EF4-FFF2-40B4-BE49-F238E27FC236}">
                <a16:creationId xmlns:a16="http://schemas.microsoft.com/office/drawing/2014/main" id="{37A90BD5-2201-45EA-92EF-221C9716C0A4}"/>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30727" name="Zástupný symbol pro číslo snímku 3">
            <a:extLst>
              <a:ext uri="{FF2B5EF4-FFF2-40B4-BE49-F238E27FC236}">
                <a16:creationId xmlns:a16="http://schemas.microsoft.com/office/drawing/2014/main" id="{00EB08A9-5B89-4CFD-8ECC-0E5F0A288A1F}"/>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Six Sigma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0BE14881-C4A8-4179-B7E2-CEE80817A89B}"/>
              </a:ext>
            </a:extLst>
          </p:cNvPr>
          <p:cNvSpPr>
            <a:spLocks noGrp="1" noChangeArrowheads="1"/>
          </p:cNvSpPr>
          <p:nvPr>
            <p:ph type="title"/>
          </p:nvPr>
        </p:nvSpPr>
        <p:spPr/>
        <p:txBody>
          <a:bodyPr/>
          <a:lstStyle/>
          <a:p>
            <a:r>
              <a:rPr lang="cs-CZ" altLang="cs-CZ"/>
              <a:t>Výtěžnost procesu</a:t>
            </a:r>
          </a:p>
        </p:txBody>
      </p:sp>
      <p:sp>
        <p:nvSpPr>
          <p:cNvPr id="3" name="Zástupný obsah 2">
            <a:extLst>
              <a:ext uri="{FF2B5EF4-FFF2-40B4-BE49-F238E27FC236}">
                <a16:creationId xmlns:a16="http://schemas.microsoft.com/office/drawing/2014/main" id="{CB7C349A-4111-4A41-BBA1-27AA16B007CF}"/>
              </a:ext>
            </a:extLst>
          </p:cNvPr>
          <p:cNvSpPr>
            <a:spLocks noGrp="1"/>
          </p:cNvSpPr>
          <p:nvPr>
            <p:ph idx="1"/>
          </p:nvPr>
        </p:nvSpPr>
        <p:spPr>
          <a:xfrm>
            <a:off x="1211263" y="1903413"/>
            <a:ext cx="7499350" cy="3992562"/>
          </a:xfrm>
        </p:spPr>
        <p:txBody>
          <a:bodyPr/>
          <a:lstStyle/>
          <a:p>
            <a:pPr>
              <a:defRPr/>
            </a:pPr>
            <a:r>
              <a:rPr lang="cs-CZ" sz="2000" dirty="0"/>
              <a:t>Tento vztah nám udává z kolika % je proces schopen vygenerovat kvalitní výstup Y=(1-DPO)x100</a:t>
            </a:r>
          </a:p>
          <a:p>
            <a:pPr>
              <a:defRPr/>
            </a:pPr>
            <a:r>
              <a:rPr lang="cs-CZ" sz="2000" dirty="0"/>
              <a:t>Chceme-li brát v potaz degradaci procesu v dlouhodobém horizontu, tak se ještě započítává posun 1,5 směrodatné odchylky:</a:t>
            </a:r>
          </a:p>
          <a:p>
            <a:pPr>
              <a:defRPr/>
            </a:pPr>
            <a:endParaRPr lang="cs-CZ" sz="2000" dirty="0"/>
          </a:p>
          <a:p>
            <a:pPr marL="0" indent="0">
              <a:buFontTx/>
              <a:buNone/>
              <a:defRPr/>
            </a:pPr>
            <a:r>
              <a:rPr lang="cs-CZ" sz="2000" dirty="0"/>
              <a:t>Tabulka udávající poměr mezi úrovní sigma, DPMO a efektivitou procesu:</a:t>
            </a:r>
          </a:p>
          <a:p>
            <a:pPr marL="0" indent="0">
              <a:buFontTx/>
              <a:buNone/>
              <a:defRPr/>
            </a:pPr>
            <a:endParaRPr lang="cs-CZ" sz="2000" dirty="0"/>
          </a:p>
        </p:txBody>
      </p:sp>
      <p:sp>
        <p:nvSpPr>
          <p:cNvPr id="31748" name="Zástupný symbol pro číslo snímku 3">
            <a:extLst>
              <a:ext uri="{FF2B5EF4-FFF2-40B4-BE49-F238E27FC236}">
                <a16:creationId xmlns:a16="http://schemas.microsoft.com/office/drawing/2014/main" id="{E16374EA-008A-4E3E-A61B-6D92095B41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54953D19-24DB-48B9-A8AF-DCE194A76E48}" type="slidenum">
              <a:rPr lang="cs-CZ" altLang="cs-CZ" sz="1400" smtClean="0">
                <a:solidFill>
                  <a:schemeClr val="bg1"/>
                </a:solidFill>
              </a:rPr>
              <a:pPr>
                <a:spcBef>
                  <a:spcPct val="0"/>
                </a:spcBef>
                <a:buFontTx/>
                <a:buNone/>
              </a:pPr>
              <a:t>28</a:t>
            </a:fld>
            <a:endParaRPr lang="cs-CZ" altLang="cs-CZ" sz="1400">
              <a:solidFill>
                <a:schemeClr val="bg1"/>
              </a:solidFill>
            </a:endParaRPr>
          </a:p>
        </p:txBody>
      </p:sp>
      <p:sp>
        <p:nvSpPr>
          <p:cNvPr id="31749" name="Zástupný symbol pro číslo snímku 3">
            <a:extLst>
              <a:ext uri="{FF2B5EF4-FFF2-40B4-BE49-F238E27FC236}">
                <a16:creationId xmlns:a16="http://schemas.microsoft.com/office/drawing/2014/main" id="{5EA8DFC1-FEF1-40AF-91F5-5D140FAB8246}"/>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pic>
        <p:nvPicPr>
          <p:cNvPr id="31750" name="Obrázek 6" descr="Obsah obrázku objekt&#10;&#10;Popis byl vytvořen automaticky">
            <a:extLst>
              <a:ext uri="{FF2B5EF4-FFF2-40B4-BE49-F238E27FC236}">
                <a16:creationId xmlns:a16="http://schemas.microsoft.com/office/drawing/2014/main" id="{83990D0F-AFE4-4EE4-83ED-735D3BCE8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00" y="3252788"/>
            <a:ext cx="2924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Obrázek 8" descr="Obsah obrázku snímek obrazovky&#10;&#10;Popis byl vytvořen automaticky">
            <a:extLst>
              <a:ext uri="{FF2B5EF4-FFF2-40B4-BE49-F238E27FC236}">
                <a16:creationId xmlns:a16="http://schemas.microsoft.com/office/drawing/2014/main" id="{34DAC88E-1966-4255-8EFC-7AFEF2031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4570413"/>
            <a:ext cx="663098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Zástupný symbol pro číslo snímku 3">
            <a:extLst>
              <a:ext uri="{FF2B5EF4-FFF2-40B4-BE49-F238E27FC236}">
                <a16:creationId xmlns:a16="http://schemas.microsoft.com/office/drawing/2014/main" id="{DC516F0E-AD2D-4425-9C1E-AC00260BEAF1}"/>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Six Sigma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D96158EF-D589-4444-9918-DCE16621D623}"/>
              </a:ext>
            </a:extLst>
          </p:cNvPr>
          <p:cNvSpPr>
            <a:spLocks noGrp="1" noChangeArrowheads="1"/>
          </p:cNvSpPr>
          <p:nvPr>
            <p:ph type="title"/>
          </p:nvPr>
        </p:nvSpPr>
        <p:spPr/>
        <p:txBody>
          <a:bodyPr/>
          <a:lstStyle/>
          <a:p>
            <a:r>
              <a:rPr lang="cs-CZ" altLang="cs-CZ"/>
              <a:t>DMAIC</a:t>
            </a:r>
          </a:p>
        </p:txBody>
      </p:sp>
      <p:sp>
        <p:nvSpPr>
          <p:cNvPr id="32771" name="Zástupný obsah 2">
            <a:extLst>
              <a:ext uri="{FF2B5EF4-FFF2-40B4-BE49-F238E27FC236}">
                <a16:creationId xmlns:a16="http://schemas.microsoft.com/office/drawing/2014/main" id="{52E189E0-3361-45EE-BA11-3966EEFB2BCF}"/>
              </a:ext>
            </a:extLst>
          </p:cNvPr>
          <p:cNvSpPr>
            <a:spLocks noGrp="1" noChangeArrowheads="1"/>
          </p:cNvSpPr>
          <p:nvPr>
            <p:ph idx="1"/>
          </p:nvPr>
        </p:nvSpPr>
        <p:spPr/>
        <p:txBody>
          <a:bodyPr/>
          <a:lstStyle/>
          <a:p>
            <a:r>
              <a:rPr lang="cs-CZ" altLang="cs-CZ" sz="2400"/>
              <a:t>Metodika DMAIC vznikla zdokonalením PDCA cyklu a to především v souvislosti s rozvojem požadavků na neustálé zlepšování a zvyšování úrovně kvality a dalších požadavků souvisejících se zákaznickou spokojeností</a:t>
            </a:r>
          </a:p>
          <a:p>
            <a:r>
              <a:rPr lang="cs-CZ" altLang="cs-CZ" sz="2400"/>
              <a:t>MAIC je akronymem anglických slov Define (Definovat), Measure (Měřit), Analyze (Analyzovat), Improve (Zlepšit), Control (Řídit)</a:t>
            </a:r>
          </a:p>
          <a:p>
            <a:r>
              <a:rPr lang="cs-CZ" altLang="cs-CZ" sz="2400"/>
              <a:t>Tato slova, pak označují jednotlivé fáze metodiky, tak jak jdou chronologicky za sebou</a:t>
            </a:r>
          </a:p>
        </p:txBody>
      </p:sp>
      <p:sp>
        <p:nvSpPr>
          <p:cNvPr id="32772" name="Zástupný symbol pro číslo snímku 3">
            <a:extLst>
              <a:ext uri="{FF2B5EF4-FFF2-40B4-BE49-F238E27FC236}">
                <a16:creationId xmlns:a16="http://schemas.microsoft.com/office/drawing/2014/main" id="{22B41985-C54A-405E-B29C-C46CA2697AE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04AD2FBB-0A91-4AF4-85A9-7B99D62A3B7E}" type="slidenum">
              <a:rPr lang="cs-CZ" altLang="cs-CZ" sz="1400" smtClean="0">
                <a:solidFill>
                  <a:schemeClr val="bg1"/>
                </a:solidFill>
              </a:rPr>
              <a:pPr>
                <a:spcBef>
                  <a:spcPct val="0"/>
                </a:spcBef>
                <a:buFontTx/>
                <a:buNone/>
              </a:pPr>
              <a:t>29</a:t>
            </a:fld>
            <a:endParaRPr lang="cs-CZ" altLang="cs-CZ" sz="1400">
              <a:solidFill>
                <a:schemeClr val="bg1"/>
              </a:solidFill>
            </a:endParaRPr>
          </a:p>
        </p:txBody>
      </p:sp>
      <p:sp>
        <p:nvSpPr>
          <p:cNvPr id="32773" name="Zástupný symbol pro číslo snímku 3">
            <a:extLst>
              <a:ext uri="{FF2B5EF4-FFF2-40B4-BE49-F238E27FC236}">
                <a16:creationId xmlns:a16="http://schemas.microsoft.com/office/drawing/2014/main" id="{48CBF506-4E81-4A76-B5AA-9841FC611C20}"/>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32774" name="Zástupný symbol pro číslo snímku 3">
            <a:extLst>
              <a:ext uri="{FF2B5EF4-FFF2-40B4-BE49-F238E27FC236}">
                <a16:creationId xmlns:a16="http://schemas.microsoft.com/office/drawing/2014/main" id="{FF770DAD-D4B3-4170-9059-935B1AF46EE6}"/>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DMAIC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4966CCC0-09F7-4E7A-8028-DDB8676CE313}"/>
              </a:ext>
            </a:extLst>
          </p:cNvPr>
          <p:cNvSpPr>
            <a:spLocks noGrp="1" noChangeArrowheads="1"/>
          </p:cNvSpPr>
          <p:nvPr>
            <p:ph type="title"/>
          </p:nvPr>
        </p:nvSpPr>
        <p:spPr/>
        <p:txBody>
          <a:bodyPr/>
          <a:lstStyle/>
          <a:p>
            <a:r>
              <a:rPr lang="cs-CZ" altLang="cs-CZ"/>
              <a:t>Historie	</a:t>
            </a:r>
          </a:p>
        </p:txBody>
      </p:sp>
      <p:sp>
        <p:nvSpPr>
          <p:cNvPr id="6147" name="Zástupný obsah 2">
            <a:extLst>
              <a:ext uri="{FF2B5EF4-FFF2-40B4-BE49-F238E27FC236}">
                <a16:creationId xmlns:a16="http://schemas.microsoft.com/office/drawing/2014/main" id="{FB68187C-6516-4176-BF70-9738C392D517}"/>
              </a:ext>
            </a:extLst>
          </p:cNvPr>
          <p:cNvSpPr>
            <a:spLocks noGrp="1" noChangeArrowheads="1"/>
          </p:cNvSpPr>
          <p:nvPr>
            <p:ph idx="1"/>
          </p:nvPr>
        </p:nvSpPr>
        <p:spPr/>
        <p:txBody>
          <a:bodyPr/>
          <a:lstStyle/>
          <a:p>
            <a:r>
              <a:rPr lang="cs-CZ" altLang="cs-CZ" sz="2000"/>
              <a:t>Six Sigma respektive Lean Six Sigma prošla skoro stoletým vývojem, než se dostala do dnešní podoby, amozřejmě, že hned o začátku se nejednalo o Lean Six Sigmu, jak ji známe dnes</a:t>
            </a:r>
          </a:p>
          <a:p>
            <a:r>
              <a:rPr lang="cs-CZ" altLang="cs-CZ" sz="2000"/>
              <a:t>Počátky průmyslové racionalizace jsou neodmyslitelně spjaty s průmyslovou revolucí a rozvojem dílen – manufaktur</a:t>
            </a:r>
          </a:p>
          <a:p>
            <a:r>
              <a:rPr lang="cs-CZ" altLang="cs-CZ" sz="2000"/>
              <a:t>Vrcholem těchto snah je spuštění první pásové výroby Henry Fordem v roce 1913</a:t>
            </a:r>
          </a:p>
          <a:p>
            <a:r>
              <a:rPr lang="cs-CZ" altLang="cs-CZ" sz="2000"/>
              <a:t>Tento provoz přináší na svou dobu revoluční výsledky, kdy je takto vyrobený automobil dokončen čtyřikrát rychleji a za poloviční náklady</a:t>
            </a:r>
          </a:p>
          <a:p>
            <a:endParaRPr lang="cs-CZ" altLang="cs-CZ" sz="2000"/>
          </a:p>
          <a:p>
            <a:endParaRPr lang="cs-CZ" altLang="cs-CZ" sz="2400"/>
          </a:p>
        </p:txBody>
      </p:sp>
      <p:sp>
        <p:nvSpPr>
          <p:cNvPr id="6148" name="Zástupný symbol pro číslo snímku 3">
            <a:extLst>
              <a:ext uri="{FF2B5EF4-FFF2-40B4-BE49-F238E27FC236}">
                <a16:creationId xmlns:a16="http://schemas.microsoft.com/office/drawing/2014/main" id="{03C37316-34F3-41E6-8CBA-3A3C96F6C2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C1B95841-CAAA-435A-ACC2-0152134584FD}" type="slidenum">
              <a:rPr lang="cs-CZ" altLang="cs-CZ" sz="1400" smtClean="0">
                <a:solidFill>
                  <a:schemeClr val="bg1"/>
                </a:solidFill>
              </a:rPr>
              <a:pPr>
                <a:spcBef>
                  <a:spcPct val="0"/>
                </a:spcBef>
                <a:buFontTx/>
                <a:buNone/>
              </a:pPr>
              <a:t>3</a:t>
            </a:fld>
            <a:endParaRPr lang="cs-CZ" altLang="cs-CZ" sz="1400">
              <a:solidFill>
                <a:schemeClr val="bg1"/>
              </a:solidFill>
            </a:endParaRPr>
          </a:p>
        </p:txBody>
      </p:sp>
      <p:sp>
        <p:nvSpPr>
          <p:cNvPr id="6149" name="Zástupný symbol pro číslo snímku 3">
            <a:extLst>
              <a:ext uri="{FF2B5EF4-FFF2-40B4-BE49-F238E27FC236}">
                <a16:creationId xmlns:a16="http://schemas.microsoft.com/office/drawing/2014/main" id="{C06BBFFF-6C1E-48F5-B094-5B0F615C6C80}"/>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obsah 2">
            <a:extLst>
              <a:ext uri="{FF2B5EF4-FFF2-40B4-BE49-F238E27FC236}">
                <a16:creationId xmlns:a16="http://schemas.microsoft.com/office/drawing/2014/main" id="{1711168C-2BE4-47E7-A67C-CF8DA162BDC3}"/>
              </a:ext>
            </a:extLst>
          </p:cNvPr>
          <p:cNvSpPr>
            <a:spLocks noGrp="1" noChangeArrowheads="1"/>
          </p:cNvSpPr>
          <p:nvPr>
            <p:ph idx="1"/>
          </p:nvPr>
        </p:nvSpPr>
        <p:spPr>
          <a:xfrm>
            <a:off x="1187450" y="1268413"/>
            <a:ext cx="7499350" cy="4857750"/>
          </a:xfrm>
        </p:spPr>
        <p:txBody>
          <a:bodyPr/>
          <a:lstStyle/>
          <a:p>
            <a:r>
              <a:rPr lang="cs-CZ" altLang="cs-CZ" sz="2400"/>
              <a:t>Fáze jsou mezi sebou propojeny a výstup předchozí fáze je pak vždy vstupem do fáze následující</a:t>
            </a:r>
          </a:p>
          <a:p>
            <a:r>
              <a:rPr lang="cs-CZ" altLang="cs-CZ" sz="2400"/>
              <a:t>Metodika pak vede celý tým tímto způsobem krok za krokem a sbírá data, jejichž pomocí pak bude nalezena příčina a následně navrženo řešení</a:t>
            </a:r>
          </a:p>
          <a:p>
            <a:r>
              <a:rPr lang="cs-CZ" altLang="cs-CZ" sz="2400"/>
              <a:t>Poté co je řešení otestováno či chcete-li opilotováno. Odstranění příčin problému jsou u DMAICu trvalého rázu</a:t>
            </a:r>
          </a:p>
        </p:txBody>
      </p:sp>
      <p:sp>
        <p:nvSpPr>
          <p:cNvPr id="33795" name="Zástupný symbol pro číslo snímku 3">
            <a:extLst>
              <a:ext uri="{FF2B5EF4-FFF2-40B4-BE49-F238E27FC236}">
                <a16:creationId xmlns:a16="http://schemas.microsoft.com/office/drawing/2014/main" id="{9226D3F8-8936-4C78-8A9C-87281D2B7F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CBC65273-B8D2-4AD8-9782-547800E804FE}" type="slidenum">
              <a:rPr lang="cs-CZ" altLang="cs-CZ" sz="1400" smtClean="0">
                <a:solidFill>
                  <a:schemeClr val="bg1"/>
                </a:solidFill>
              </a:rPr>
              <a:pPr>
                <a:spcBef>
                  <a:spcPct val="0"/>
                </a:spcBef>
                <a:buFontTx/>
                <a:buNone/>
              </a:pPr>
              <a:t>30</a:t>
            </a:fld>
            <a:endParaRPr lang="cs-CZ" altLang="cs-CZ" sz="1400">
              <a:solidFill>
                <a:schemeClr val="bg1"/>
              </a:solidFill>
            </a:endParaRPr>
          </a:p>
        </p:txBody>
      </p:sp>
      <p:sp>
        <p:nvSpPr>
          <p:cNvPr id="33796" name="Zástupný symbol pro číslo snímku 3">
            <a:extLst>
              <a:ext uri="{FF2B5EF4-FFF2-40B4-BE49-F238E27FC236}">
                <a16:creationId xmlns:a16="http://schemas.microsoft.com/office/drawing/2014/main" id="{D9EDB9EC-EE0A-4319-873D-31D27CDB8A0C}"/>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33797" name="Zástupný symbol pro číslo snímku 3">
            <a:extLst>
              <a:ext uri="{FF2B5EF4-FFF2-40B4-BE49-F238E27FC236}">
                <a16:creationId xmlns:a16="http://schemas.microsoft.com/office/drawing/2014/main" id="{4761C9C5-BDF1-4B88-A690-0871AA7231A2}"/>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DMAIC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0C55FA2-3D4E-4A54-8369-48EB41E1338A}"/>
              </a:ext>
            </a:extLst>
          </p:cNvPr>
          <p:cNvSpPr>
            <a:spLocks noGrp="1" noChangeArrowheads="1"/>
          </p:cNvSpPr>
          <p:nvPr>
            <p:ph type="title"/>
          </p:nvPr>
        </p:nvSpPr>
        <p:spPr>
          <a:xfrm>
            <a:off x="1187450" y="931863"/>
            <a:ext cx="6996113" cy="777875"/>
          </a:xfrm>
        </p:spPr>
        <p:txBody>
          <a:bodyPr/>
          <a:lstStyle/>
          <a:p>
            <a:r>
              <a:rPr lang="cs-CZ" altLang="cs-CZ"/>
              <a:t>DMAIC house</a:t>
            </a:r>
          </a:p>
        </p:txBody>
      </p:sp>
      <p:pic>
        <p:nvPicPr>
          <p:cNvPr id="34819" name="Zástupný obsah 6">
            <a:extLst>
              <a:ext uri="{FF2B5EF4-FFF2-40B4-BE49-F238E27FC236}">
                <a16:creationId xmlns:a16="http://schemas.microsoft.com/office/drawing/2014/main" id="{97E04250-B61A-46F5-B2C7-F091721D69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2725" y="1903413"/>
            <a:ext cx="6178550" cy="4792662"/>
          </a:xfrm>
        </p:spPr>
      </p:pic>
      <p:sp>
        <p:nvSpPr>
          <p:cNvPr id="34820" name="Zástupný symbol pro číslo snímku 3">
            <a:extLst>
              <a:ext uri="{FF2B5EF4-FFF2-40B4-BE49-F238E27FC236}">
                <a16:creationId xmlns:a16="http://schemas.microsoft.com/office/drawing/2014/main" id="{06340BA7-F199-49AA-9292-2D7A94D247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3EE11F09-7E7A-4F09-82F6-7E3F10C62286}" type="slidenum">
              <a:rPr lang="cs-CZ" altLang="cs-CZ" sz="1400" smtClean="0">
                <a:solidFill>
                  <a:schemeClr val="bg1"/>
                </a:solidFill>
              </a:rPr>
              <a:pPr>
                <a:spcBef>
                  <a:spcPct val="0"/>
                </a:spcBef>
                <a:buFontTx/>
                <a:buNone/>
              </a:pPr>
              <a:t>31</a:t>
            </a:fld>
            <a:endParaRPr lang="cs-CZ" altLang="cs-CZ" sz="1400">
              <a:solidFill>
                <a:schemeClr val="bg1"/>
              </a:solidFill>
            </a:endParaRPr>
          </a:p>
        </p:txBody>
      </p:sp>
      <p:sp>
        <p:nvSpPr>
          <p:cNvPr id="34821" name="Zástupný symbol pro číslo snímku 3">
            <a:extLst>
              <a:ext uri="{FF2B5EF4-FFF2-40B4-BE49-F238E27FC236}">
                <a16:creationId xmlns:a16="http://schemas.microsoft.com/office/drawing/2014/main" id="{382E3678-5F0E-462F-9740-926DF1DB0A38}"/>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34822" name="Zástupný symbol pro číslo snímku 3">
            <a:extLst>
              <a:ext uri="{FF2B5EF4-FFF2-40B4-BE49-F238E27FC236}">
                <a16:creationId xmlns:a16="http://schemas.microsoft.com/office/drawing/2014/main" id="{6D39E03E-A09F-4827-8CC8-F2811600572C}"/>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DMAIC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F527F81C-241E-4C49-B1F7-B5DCDEBA47DB}"/>
              </a:ext>
            </a:extLst>
          </p:cNvPr>
          <p:cNvSpPr>
            <a:spLocks noGrp="1" noChangeArrowheads="1"/>
          </p:cNvSpPr>
          <p:nvPr>
            <p:ph type="title"/>
          </p:nvPr>
        </p:nvSpPr>
        <p:spPr>
          <a:xfrm>
            <a:off x="1403350" y="1484313"/>
            <a:ext cx="8180388" cy="2362200"/>
          </a:xfrm>
        </p:spPr>
        <p:txBody>
          <a:bodyPr/>
          <a:lstStyle/>
          <a:p>
            <a:r>
              <a:rPr lang="cs-CZ" altLang="cs-CZ" sz="6600"/>
              <a:t>Define</a:t>
            </a:r>
          </a:p>
        </p:txBody>
      </p:sp>
      <p:sp>
        <p:nvSpPr>
          <p:cNvPr id="35843" name="Zástupný symbol pro číslo snímku 3">
            <a:extLst>
              <a:ext uri="{FF2B5EF4-FFF2-40B4-BE49-F238E27FC236}">
                <a16:creationId xmlns:a16="http://schemas.microsoft.com/office/drawing/2014/main" id="{3550EE51-6F73-4A06-B638-51A87823F9B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solidFill>
                  <a:schemeClr val="bg1"/>
                </a:solidFill>
              </a:rPr>
              <a:t>strana </a:t>
            </a:r>
            <a:fld id="{6801A664-7693-4BD3-8B39-BC85AF514F5C}" type="slidenum">
              <a:rPr lang="cs-CZ" altLang="cs-CZ" smtClean="0">
                <a:solidFill>
                  <a:schemeClr val="bg1"/>
                </a:solidFill>
              </a:rPr>
              <a:pPr/>
              <a:t>32</a:t>
            </a:fld>
            <a:endParaRPr lang="cs-CZ" altLang="cs-CZ">
              <a:solidFill>
                <a:schemeClr val="bg1"/>
              </a:solidFill>
            </a:endParaRPr>
          </a:p>
        </p:txBody>
      </p:sp>
      <p:sp>
        <p:nvSpPr>
          <p:cNvPr id="35844" name="Zástupný symbol pro číslo snímku 3">
            <a:extLst>
              <a:ext uri="{FF2B5EF4-FFF2-40B4-BE49-F238E27FC236}">
                <a16:creationId xmlns:a16="http://schemas.microsoft.com/office/drawing/2014/main" id="{E22157E3-9B67-4AFF-B6CD-0943630FF990}"/>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35845" name="Zástupný symbol pro číslo snímku 3">
            <a:extLst>
              <a:ext uri="{FF2B5EF4-FFF2-40B4-BE49-F238E27FC236}">
                <a16:creationId xmlns:a16="http://schemas.microsoft.com/office/drawing/2014/main" id="{7339EB4F-E76C-425A-BDFF-AB829042AAE3}"/>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a:extLst>
              <a:ext uri="{FF2B5EF4-FFF2-40B4-BE49-F238E27FC236}">
                <a16:creationId xmlns:a16="http://schemas.microsoft.com/office/drawing/2014/main" id="{8289E6CD-4BBB-4810-8CD7-95473D27E931}"/>
              </a:ext>
            </a:extLst>
          </p:cNvPr>
          <p:cNvSpPr>
            <a:spLocks noGrp="1" noChangeArrowheads="1"/>
          </p:cNvSpPr>
          <p:nvPr>
            <p:ph type="title"/>
          </p:nvPr>
        </p:nvSpPr>
        <p:spPr/>
        <p:txBody>
          <a:bodyPr/>
          <a:lstStyle/>
          <a:p>
            <a:r>
              <a:rPr lang="cs-CZ" altLang="cs-CZ"/>
              <a:t>Define</a:t>
            </a:r>
          </a:p>
        </p:txBody>
      </p:sp>
      <p:sp>
        <p:nvSpPr>
          <p:cNvPr id="3" name="Zástupný obsah 2">
            <a:extLst>
              <a:ext uri="{FF2B5EF4-FFF2-40B4-BE49-F238E27FC236}">
                <a16:creationId xmlns:a16="http://schemas.microsoft.com/office/drawing/2014/main" id="{58C670EE-0B5C-4826-8898-621F9B2F4505}"/>
              </a:ext>
            </a:extLst>
          </p:cNvPr>
          <p:cNvSpPr>
            <a:spLocks noGrp="1"/>
          </p:cNvSpPr>
          <p:nvPr>
            <p:ph idx="1"/>
          </p:nvPr>
        </p:nvSpPr>
        <p:spPr>
          <a:xfrm>
            <a:off x="1187450" y="1903413"/>
            <a:ext cx="7499350" cy="4954587"/>
          </a:xfrm>
        </p:spPr>
        <p:txBody>
          <a:bodyPr>
            <a:normAutofit fontScale="92500" lnSpcReduction="10000"/>
          </a:bodyPr>
          <a:lstStyle/>
          <a:p>
            <a:pPr>
              <a:defRPr/>
            </a:pPr>
            <a:r>
              <a:rPr lang="cs-CZ" sz="2400" dirty="0" err="1"/>
              <a:t>Define</a:t>
            </a:r>
            <a:r>
              <a:rPr lang="cs-CZ" sz="2400" dirty="0"/>
              <a:t> (Definovat) je první fází metodiky DMAIC a zde je třeba určit to, čím se budeme zabývat a kam se chceme dostat</a:t>
            </a:r>
          </a:p>
          <a:p>
            <a:pPr>
              <a:defRPr/>
            </a:pPr>
            <a:r>
              <a:rPr lang="cs-CZ" sz="2400" dirty="0"/>
              <a:t>Jinými slovy, musíme definovat problém a vymezit mu hranice</a:t>
            </a:r>
          </a:p>
          <a:p>
            <a:pPr>
              <a:defRPr/>
            </a:pPr>
            <a:r>
              <a:rPr lang="cs-CZ" sz="2400" dirty="0"/>
              <a:t>Pro mnoho projektů může být tato fáze zároveň tou poslední, jelikož si tu objasníme, proč se daným problémem vůbec zabývat, a co by případné odstranění problému přineslo</a:t>
            </a:r>
          </a:p>
          <a:p>
            <a:pPr>
              <a:defRPr/>
            </a:pPr>
            <a:r>
              <a:rPr lang="cs-CZ" sz="2400" dirty="0"/>
              <a:t>To vše se provádí především z důvodu, abychom neinvestovali zbytečně příliš mnoho času a peněz či jiných zdrojů do problému, který je pouze marginální či jehož odstranění by bylo příliš nákladné a bez reálné návratnosti</a:t>
            </a:r>
            <a:endParaRPr lang="cs-CZ" sz="1900" dirty="0"/>
          </a:p>
        </p:txBody>
      </p:sp>
      <p:sp>
        <p:nvSpPr>
          <p:cNvPr id="36868" name="Zástupný symbol pro číslo snímku 3">
            <a:extLst>
              <a:ext uri="{FF2B5EF4-FFF2-40B4-BE49-F238E27FC236}">
                <a16:creationId xmlns:a16="http://schemas.microsoft.com/office/drawing/2014/main" id="{3A92CAB2-4C23-4EAA-AA0A-B35C4D80CE5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737A23BA-1B18-4E5C-A68D-39A6F251F9A7}" type="slidenum">
              <a:rPr lang="cs-CZ" altLang="cs-CZ" sz="1400" smtClean="0">
                <a:solidFill>
                  <a:schemeClr val="bg1"/>
                </a:solidFill>
              </a:rPr>
              <a:pPr>
                <a:spcBef>
                  <a:spcPct val="0"/>
                </a:spcBef>
                <a:buFontTx/>
                <a:buNone/>
              </a:pPr>
              <a:t>33</a:t>
            </a:fld>
            <a:endParaRPr lang="cs-CZ" altLang="cs-CZ" sz="1400">
              <a:solidFill>
                <a:schemeClr val="bg1"/>
              </a:solidFill>
            </a:endParaRPr>
          </a:p>
        </p:txBody>
      </p:sp>
      <p:sp>
        <p:nvSpPr>
          <p:cNvPr id="36869" name="Zástupný symbol pro číslo snímku 3">
            <a:extLst>
              <a:ext uri="{FF2B5EF4-FFF2-40B4-BE49-F238E27FC236}">
                <a16:creationId xmlns:a16="http://schemas.microsoft.com/office/drawing/2014/main" id="{D5ACBF9A-27A9-43DF-9D4E-3373C4434928}"/>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36870" name="Zástupný symbol pro číslo snímku 3">
            <a:extLst>
              <a:ext uri="{FF2B5EF4-FFF2-40B4-BE49-F238E27FC236}">
                <a16:creationId xmlns:a16="http://schemas.microsoft.com/office/drawing/2014/main" id="{8D885228-E7C4-4296-8FF0-C641AC29DA6B}"/>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9E29C520-C27C-4D32-93F3-EAEBDD74DA6F}"/>
              </a:ext>
            </a:extLst>
          </p:cNvPr>
          <p:cNvSpPr>
            <a:spLocks noGrp="1" noChangeArrowheads="1"/>
          </p:cNvSpPr>
          <p:nvPr>
            <p:ph type="title"/>
          </p:nvPr>
        </p:nvSpPr>
        <p:spPr>
          <a:xfrm>
            <a:off x="1187450" y="1030288"/>
            <a:ext cx="6996113" cy="777875"/>
          </a:xfrm>
        </p:spPr>
        <p:txBody>
          <a:bodyPr/>
          <a:lstStyle/>
          <a:p>
            <a:r>
              <a:rPr lang="cs-CZ" altLang="cs-CZ"/>
              <a:t>Shrnutí fáze Define</a:t>
            </a:r>
          </a:p>
        </p:txBody>
      </p:sp>
      <p:pic>
        <p:nvPicPr>
          <p:cNvPr id="37891" name="Zástupný obsah 6" descr="Obsah obrázku snímek obrazovky&#10;&#10;Popis byl vytvořen automaticky">
            <a:extLst>
              <a:ext uri="{FF2B5EF4-FFF2-40B4-BE49-F238E27FC236}">
                <a16:creationId xmlns:a16="http://schemas.microsoft.com/office/drawing/2014/main" id="{AF5A111E-2867-430E-87BA-15BAD3C772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8125" y="1808163"/>
            <a:ext cx="8667750" cy="5046662"/>
          </a:xfrm>
        </p:spPr>
      </p:pic>
      <p:sp>
        <p:nvSpPr>
          <p:cNvPr id="37892" name="Zástupný symbol pro číslo snímku 3">
            <a:extLst>
              <a:ext uri="{FF2B5EF4-FFF2-40B4-BE49-F238E27FC236}">
                <a16:creationId xmlns:a16="http://schemas.microsoft.com/office/drawing/2014/main" id="{9649B8ED-F279-4935-9299-21F5E2D145E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77B5C448-6EA0-4A91-A473-691D4BDA5B85}" type="slidenum">
              <a:rPr lang="cs-CZ" altLang="cs-CZ" sz="1400" smtClean="0">
                <a:solidFill>
                  <a:schemeClr val="bg1"/>
                </a:solidFill>
              </a:rPr>
              <a:pPr>
                <a:spcBef>
                  <a:spcPct val="0"/>
                </a:spcBef>
                <a:buFontTx/>
                <a:buNone/>
              </a:pPr>
              <a:t>34</a:t>
            </a:fld>
            <a:endParaRPr lang="cs-CZ" altLang="cs-CZ" sz="1400">
              <a:solidFill>
                <a:schemeClr val="bg1"/>
              </a:solidFill>
            </a:endParaRPr>
          </a:p>
        </p:txBody>
      </p:sp>
      <p:sp>
        <p:nvSpPr>
          <p:cNvPr id="37893" name="Zástupný symbol pro číslo snímku 3">
            <a:extLst>
              <a:ext uri="{FF2B5EF4-FFF2-40B4-BE49-F238E27FC236}">
                <a16:creationId xmlns:a16="http://schemas.microsoft.com/office/drawing/2014/main" id="{FCF4620D-7849-4834-92A0-F2A67F34F586}"/>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37894" name="Zástupný symbol pro číslo snímku 3">
            <a:extLst>
              <a:ext uri="{FF2B5EF4-FFF2-40B4-BE49-F238E27FC236}">
                <a16:creationId xmlns:a16="http://schemas.microsoft.com/office/drawing/2014/main" id="{41E5CF6B-0E01-44A3-B666-A60996670492}"/>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0F63BA2B-D32D-4DDE-8D87-57A05BEB78C4}"/>
              </a:ext>
            </a:extLst>
          </p:cNvPr>
          <p:cNvSpPr>
            <a:spLocks noGrp="1" noChangeArrowheads="1"/>
          </p:cNvSpPr>
          <p:nvPr>
            <p:ph type="title"/>
          </p:nvPr>
        </p:nvSpPr>
        <p:spPr/>
        <p:txBody>
          <a:bodyPr/>
          <a:lstStyle/>
          <a:p>
            <a:r>
              <a:rPr lang="cs-CZ" altLang="cs-CZ"/>
              <a:t>Výběr projektu</a:t>
            </a:r>
          </a:p>
        </p:txBody>
      </p:sp>
      <p:sp>
        <p:nvSpPr>
          <p:cNvPr id="38915" name="Zástupný obsah 2">
            <a:extLst>
              <a:ext uri="{FF2B5EF4-FFF2-40B4-BE49-F238E27FC236}">
                <a16:creationId xmlns:a16="http://schemas.microsoft.com/office/drawing/2014/main" id="{73352AB4-5DEA-400A-AAF8-EE75C8051055}"/>
              </a:ext>
            </a:extLst>
          </p:cNvPr>
          <p:cNvSpPr>
            <a:spLocks noGrp="1" noChangeArrowheads="1"/>
          </p:cNvSpPr>
          <p:nvPr>
            <p:ph idx="1"/>
          </p:nvPr>
        </p:nvSpPr>
        <p:spPr>
          <a:xfrm>
            <a:off x="1187450" y="1700213"/>
            <a:ext cx="7499350" cy="5157787"/>
          </a:xfrm>
        </p:spPr>
        <p:txBody>
          <a:bodyPr/>
          <a:lstStyle/>
          <a:p>
            <a:r>
              <a:rPr lang="cs-CZ" altLang="cs-CZ" sz="2000"/>
              <a:t>Výběr projektu je prvním důležitým krokem, který je třeba v celém DMAICu učinit</a:t>
            </a:r>
          </a:p>
          <a:p>
            <a:r>
              <a:rPr lang="cs-CZ" altLang="cs-CZ" sz="2000"/>
              <a:t>Ne všechny problémy či optimalizace je vždy vhodné řešit metodikou Lean Six Sigma</a:t>
            </a:r>
          </a:p>
          <a:p>
            <a:r>
              <a:rPr lang="cs-CZ" altLang="cs-CZ" sz="2000"/>
              <a:t>SMART je analytická technika pro výběr či návrh cílů. SMART je akronym z počátečních písmen anglických názvů atributů cíle:</a:t>
            </a:r>
          </a:p>
          <a:p>
            <a:pPr lvl="1"/>
            <a:r>
              <a:rPr lang="en-US" altLang="cs-CZ" sz="2000"/>
              <a:t>S – Specific – specifický, konkrétní cíl</a:t>
            </a:r>
            <a:endParaRPr lang="cs-CZ" altLang="cs-CZ" sz="2000"/>
          </a:p>
          <a:p>
            <a:pPr lvl="1"/>
            <a:r>
              <a:rPr lang="cs-CZ" altLang="cs-CZ" sz="2000"/>
              <a:t>M – Measurable – měřitelný cíl, tedy musí obsahovat nějaký atribut, který můžu kvantifikovat</a:t>
            </a:r>
          </a:p>
          <a:p>
            <a:pPr lvl="1"/>
            <a:r>
              <a:rPr lang="cs-CZ" altLang="cs-CZ" sz="2000"/>
              <a:t>A – Achievable – cíl musí být dosažitelný</a:t>
            </a:r>
          </a:p>
          <a:p>
            <a:pPr lvl="1"/>
            <a:r>
              <a:rPr lang="cs-CZ" altLang="cs-CZ" sz="2000"/>
              <a:t>R – Realistic – realistický cíl vzhledem ke zdrojům a potenciálu produktu, procesu, společnosti atd</a:t>
            </a:r>
          </a:p>
          <a:p>
            <a:pPr lvl="1"/>
            <a:r>
              <a:rPr lang="cs-CZ" altLang="cs-CZ" sz="2000"/>
              <a:t>T – Time-bound/Trackable – časově specifický a sledovatelný cíl</a:t>
            </a:r>
          </a:p>
          <a:p>
            <a:pPr lvl="1"/>
            <a:endParaRPr lang="cs-CZ" altLang="cs-CZ" sz="2000"/>
          </a:p>
        </p:txBody>
      </p:sp>
      <p:sp>
        <p:nvSpPr>
          <p:cNvPr id="38916" name="Zástupný symbol pro číslo snímku 3">
            <a:extLst>
              <a:ext uri="{FF2B5EF4-FFF2-40B4-BE49-F238E27FC236}">
                <a16:creationId xmlns:a16="http://schemas.microsoft.com/office/drawing/2014/main" id="{016EE642-4F84-49EA-84F1-9A14EFC518D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B055C952-592A-4B05-AC92-83054E003548}" type="slidenum">
              <a:rPr lang="cs-CZ" altLang="cs-CZ" sz="1400" smtClean="0">
                <a:solidFill>
                  <a:schemeClr val="bg1"/>
                </a:solidFill>
              </a:rPr>
              <a:pPr>
                <a:spcBef>
                  <a:spcPct val="0"/>
                </a:spcBef>
                <a:buFontTx/>
                <a:buNone/>
              </a:pPr>
              <a:t>35</a:t>
            </a:fld>
            <a:endParaRPr lang="cs-CZ" altLang="cs-CZ" sz="1400">
              <a:solidFill>
                <a:schemeClr val="bg1"/>
              </a:solidFill>
            </a:endParaRPr>
          </a:p>
        </p:txBody>
      </p:sp>
      <p:sp>
        <p:nvSpPr>
          <p:cNvPr id="38917" name="Zástupný symbol pro číslo snímku 3">
            <a:extLst>
              <a:ext uri="{FF2B5EF4-FFF2-40B4-BE49-F238E27FC236}">
                <a16:creationId xmlns:a16="http://schemas.microsoft.com/office/drawing/2014/main" id="{6D37A359-525D-4C56-A1F4-756E56E4FB55}"/>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38918" name="Zástupný symbol pro číslo snímku 3">
            <a:extLst>
              <a:ext uri="{FF2B5EF4-FFF2-40B4-BE49-F238E27FC236}">
                <a16:creationId xmlns:a16="http://schemas.microsoft.com/office/drawing/2014/main" id="{F9F3D3C4-7B86-4F3F-8DC6-B114C0EF342D}"/>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5DD29BB2-CFC5-48DD-BC2E-37A568504AA9}"/>
              </a:ext>
            </a:extLst>
          </p:cNvPr>
          <p:cNvSpPr>
            <a:spLocks noGrp="1" noChangeArrowheads="1"/>
          </p:cNvSpPr>
          <p:nvPr>
            <p:ph type="title"/>
          </p:nvPr>
        </p:nvSpPr>
        <p:spPr/>
        <p:txBody>
          <a:bodyPr/>
          <a:lstStyle/>
          <a:p>
            <a:r>
              <a:rPr lang="cs-CZ" altLang="cs-CZ"/>
              <a:t>Co je problém?</a:t>
            </a:r>
          </a:p>
        </p:txBody>
      </p:sp>
      <p:sp>
        <p:nvSpPr>
          <p:cNvPr id="39939" name="Zástupný obsah 2">
            <a:extLst>
              <a:ext uri="{FF2B5EF4-FFF2-40B4-BE49-F238E27FC236}">
                <a16:creationId xmlns:a16="http://schemas.microsoft.com/office/drawing/2014/main" id="{69D0E354-7211-4CF1-91A3-FC5E349AF488}"/>
              </a:ext>
            </a:extLst>
          </p:cNvPr>
          <p:cNvSpPr>
            <a:spLocks noGrp="1" noChangeArrowheads="1"/>
          </p:cNvSpPr>
          <p:nvPr>
            <p:ph idx="1"/>
          </p:nvPr>
        </p:nvSpPr>
        <p:spPr/>
        <p:txBody>
          <a:bodyPr/>
          <a:lstStyle/>
          <a:p>
            <a:r>
              <a:rPr lang="cs-CZ" altLang="cs-CZ" sz="2000"/>
              <a:t>Pro definovaní projektu a jeho cílů se používá tzv. Project Charter. Výběr projektu musí probíhat vždy v interakci s klíčovými zainteresovanými partnery</a:t>
            </a:r>
          </a:p>
          <a:p>
            <a:pPr lvl="1"/>
            <a:r>
              <a:rPr lang="cs-CZ" altLang="cs-CZ" sz="1600"/>
              <a:t>Kde se vyskytuje?</a:t>
            </a:r>
          </a:p>
          <a:p>
            <a:pPr lvl="1"/>
            <a:r>
              <a:rPr lang="cs-CZ" altLang="cs-CZ" sz="1600"/>
              <a:t>Kdy se vyskytuje?</a:t>
            </a:r>
          </a:p>
          <a:p>
            <a:pPr lvl="1"/>
            <a:r>
              <a:rPr lang="cs-CZ" altLang="cs-CZ" sz="1600"/>
              <a:t>Jak se projevuje?</a:t>
            </a:r>
          </a:p>
          <a:p>
            <a:pPr lvl="1"/>
            <a:r>
              <a:rPr lang="cs-CZ" altLang="cs-CZ" sz="1600"/>
              <a:t>Kvantifikace problému?</a:t>
            </a:r>
          </a:p>
          <a:p>
            <a:pPr lvl="1"/>
            <a:r>
              <a:rPr lang="cs-CZ" altLang="cs-CZ" sz="1600"/>
              <a:t>Čeho chceme při řešení dosáhnout?</a:t>
            </a:r>
          </a:p>
          <a:p>
            <a:pPr lvl="1"/>
            <a:r>
              <a:rPr lang="cs-CZ" altLang="cs-CZ" sz="1600"/>
              <a:t>Způsob měření?</a:t>
            </a:r>
          </a:p>
          <a:p>
            <a:pPr lvl="1"/>
            <a:r>
              <a:rPr lang="cs-CZ" altLang="cs-CZ" sz="1600"/>
              <a:t>Máme všechny dostupné informace?</a:t>
            </a:r>
          </a:p>
        </p:txBody>
      </p:sp>
      <p:sp>
        <p:nvSpPr>
          <p:cNvPr id="39940" name="Zástupný symbol pro číslo snímku 3">
            <a:extLst>
              <a:ext uri="{FF2B5EF4-FFF2-40B4-BE49-F238E27FC236}">
                <a16:creationId xmlns:a16="http://schemas.microsoft.com/office/drawing/2014/main" id="{BB70B92A-D066-47A4-B1C3-D078F7C59B9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A5EF02ED-C38B-45DF-BB15-B834F50F3402}" type="slidenum">
              <a:rPr lang="cs-CZ" altLang="cs-CZ" sz="1400" smtClean="0">
                <a:solidFill>
                  <a:schemeClr val="bg1"/>
                </a:solidFill>
              </a:rPr>
              <a:pPr>
                <a:spcBef>
                  <a:spcPct val="0"/>
                </a:spcBef>
                <a:buFontTx/>
                <a:buNone/>
              </a:pPr>
              <a:t>36</a:t>
            </a:fld>
            <a:endParaRPr lang="cs-CZ" altLang="cs-CZ" sz="1400">
              <a:solidFill>
                <a:schemeClr val="bg1"/>
              </a:solidFill>
            </a:endParaRPr>
          </a:p>
        </p:txBody>
      </p:sp>
      <p:sp>
        <p:nvSpPr>
          <p:cNvPr id="39941" name="Zástupný symbol pro číslo snímku 3">
            <a:extLst>
              <a:ext uri="{FF2B5EF4-FFF2-40B4-BE49-F238E27FC236}">
                <a16:creationId xmlns:a16="http://schemas.microsoft.com/office/drawing/2014/main" id="{5C0C2BB2-75F8-4732-AF46-4B1C1529689E}"/>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39942" name="Zástupný symbol pro číslo snímku 3">
            <a:extLst>
              <a:ext uri="{FF2B5EF4-FFF2-40B4-BE49-F238E27FC236}">
                <a16:creationId xmlns:a16="http://schemas.microsoft.com/office/drawing/2014/main" id="{FCD14E21-74E6-437D-B6F8-A9C9BE8719DA}"/>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6D68025F-A308-4A1A-97C4-AC1CB7992562}"/>
              </a:ext>
            </a:extLst>
          </p:cNvPr>
          <p:cNvSpPr>
            <a:spLocks noGrp="1" noChangeArrowheads="1"/>
          </p:cNvSpPr>
          <p:nvPr>
            <p:ph type="title"/>
          </p:nvPr>
        </p:nvSpPr>
        <p:spPr/>
        <p:txBody>
          <a:bodyPr/>
          <a:lstStyle/>
          <a:p>
            <a:endParaRPr lang="cs-CZ" altLang="cs-CZ"/>
          </a:p>
        </p:txBody>
      </p:sp>
      <p:pic>
        <p:nvPicPr>
          <p:cNvPr id="40963" name="Zástupný obsah 6" descr="Obsah obrázku snímek obrazovky&#10;&#10;Popis byl vytvořen automaticky">
            <a:extLst>
              <a:ext uri="{FF2B5EF4-FFF2-40B4-BE49-F238E27FC236}">
                <a16:creationId xmlns:a16="http://schemas.microsoft.com/office/drawing/2014/main" id="{E2C64384-7C22-4DE5-9024-C73118AB20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09688"/>
            <a:ext cx="9144000" cy="5548312"/>
          </a:xfrm>
        </p:spPr>
      </p:pic>
      <p:sp>
        <p:nvSpPr>
          <p:cNvPr id="40964" name="Zástupný symbol pro číslo snímku 3">
            <a:extLst>
              <a:ext uri="{FF2B5EF4-FFF2-40B4-BE49-F238E27FC236}">
                <a16:creationId xmlns:a16="http://schemas.microsoft.com/office/drawing/2014/main" id="{B3DE36E6-EA0D-4801-BB12-B24B744E9A7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0C6B1623-69AB-49F2-842C-9B417FAC6D60}" type="slidenum">
              <a:rPr lang="cs-CZ" altLang="cs-CZ" sz="1400" smtClean="0">
                <a:solidFill>
                  <a:schemeClr val="bg1"/>
                </a:solidFill>
              </a:rPr>
              <a:pPr>
                <a:spcBef>
                  <a:spcPct val="0"/>
                </a:spcBef>
                <a:buFontTx/>
                <a:buNone/>
              </a:pPr>
              <a:t>37</a:t>
            </a:fld>
            <a:endParaRPr lang="cs-CZ" altLang="cs-CZ" sz="1400">
              <a:solidFill>
                <a:schemeClr val="bg1"/>
              </a:solidFill>
            </a:endParaRPr>
          </a:p>
        </p:txBody>
      </p:sp>
      <p:sp>
        <p:nvSpPr>
          <p:cNvPr id="40965" name="Zástupný symbol pro číslo snímku 3">
            <a:extLst>
              <a:ext uri="{FF2B5EF4-FFF2-40B4-BE49-F238E27FC236}">
                <a16:creationId xmlns:a16="http://schemas.microsoft.com/office/drawing/2014/main" id="{A7771FA7-BD17-44EB-99A4-A03FE195F8F7}"/>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40966" name="Zástupný symbol pro číslo snímku 3">
            <a:extLst>
              <a:ext uri="{FF2B5EF4-FFF2-40B4-BE49-F238E27FC236}">
                <a16:creationId xmlns:a16="http://schemas.microsoft.com/office/drawing/2014/main" id="{B4B8EE13-2544-43FE-B04A-BF82D5BFA881}"/>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7BE8F754-4F53-43B5-87A9-AED0A7E2A45D}"/>
              </a:ext>
            </a:extLst>
          </p:cNvPr>
          <p:cNvSpPr>
            <a:spLocks noGrp="1" noChangeArrowheads="1"/>
          </p:cNvSpPr>
          <p:nvPr>
            <p:ph type="title"/>
          </p:nvPr>
        </p:nvSpPr>
        <p:spPr/>
        <p:txBody>
          <a:bodyPr/>
          <a:lstStyle/>
          <a:p>
            <a:r>
              <a:rPr lang="cs-CZ" altLang="cs-CZ"/>
              <a:t>Výběr týmu</a:t>
            </a:r>
          </a:p>
        </p:txBody>
      </p:sp>
      <p:sp>
        <p:nvSpPr>
          <p:cNvPr id="3" name="Zástupný obsah 2">
            <a:extLst>
              <a:ext uri="{FF2B5EF4-FFF2-40B4-BE49-F238E27FC236}">
                <a16:creationId xmlns:a16="http://schemas.microsoft.com/office/drawing/2014/main" id="{58C670EE-0B5C-4826-8898-621F9B2F4505}"/>
              </a:ext>
            </a:extLst>
          </p:cNvPr>
          <p:cNvSpPr>
            <a:spLocks noGrp="1"/>
          </p:cNvSpPr>
          <p:nvPr>
            <p:ph idx="1"/>
          </p:nvPr>
        </p:nvSpPr>
        <p:spPr/>
        <p:txBody>
          <a:bodyPr/>
          <a:lstStyle/>
          <a:p>
            <a:pPr>
              <a:defRPr/>
            </a:pPr>
            <a:r>
              <a:rPr lang="cs-CZ" sz="2000" dirty="0"/>
              <a:t>Jako jakýkoliv jiný projekt, tak i </a:t>
            </a:r>
            <a:r>
              <a:rPr lang="cs-CZ" sz="2000" dirty="0" err="1"/>
              <a:t>Lean</a:t>
            </a:r>
            <a:r>
              <a:rPr lang="cs-CZ" sz="2000" dirty="0"/>
              <a:t> </a:t>
            </a:r>
            <a:r>
              <a:rPr lang="cs-CZ" sz="2000" dirty="0" err="1"/>
              <a:t>Six</a:t>
            </a:r>
            <a:r>
              <a:rPr lang="cs-CZ" sz="2000" dirty="0"/>
              <a:t> Sigma je týmovou záležitostí a proto je nezbytný i správný výběr členů týmu</a:t>
            </a:r>
          </a:p>
          <a:p>
            <a:pPr>
              <a:defRPr/>
            </a:pPr>
            <a:r>
              <a:rPr lang="cs-CZ" sz="2000" dirty="0"/>
              <a:t>Metodologie </a:t>
            </a:r>
            <a:r>
              <a:rPr lang="cs-CZ" sz="2000" dirty="0" err="1"/>
              <a:t>Lean</a:t>
            </a:r>
            <a:r>
              <a:rPr lang="cs-CZ" sz="2000" dirty="0"/>
              <a:t> </a:t>
            </a:r>
            <a:r>
              <a:rPr lang="cs-CZ" sz="2000" dirty="0" err="1"/>
              <a:t>Six</a:t>
            </a:r>
            <a:r>
              <a:rPr lang="cs-CZ" sz="2000" dirty="0"/>
              <a:t> Sigma se opírá o zkušenosti, znalosti a dovednosti jednotlivých členů týmu</a:t>
            </a:r>
          </a:p>
          <a:p>
            <a:pPr>
              <a:defRPr/>
            </a:pPr>
            <a:r>
              <a:rPr lang="cs-CZ" sz="2000" dirty="0"/>
              <a:t>Tento poznatek je třeba brát v potaz při výběru projektového týmu z hlediska jeho budoucího fungování a uspořádání</a:t>
            </a:r>
          </a:p>
          <a:p>
            <a:pPr>
              <a:defRPr/>
            </a:pPr>
            <a:r>
              <a:rPr lang="cs-CZ" sz="2000" dirty="0"/>
              <a:t>Výběr členů zpravidla probíhá po definici cílů projektu, tak aby bylo možné správně vybrat odborníky z oblastí, kterých se projekt týká</a:t>
            </a:r>
            <a:endParaRPr lang="cs-CZ" sz="1050" dirty="0"/>
          </a:p>
        </p:txBody>
      </p:sp>
      <p:sp>
        <p:nvSpPr>
          <p:cNvPr id="41988" name="Zástupný symbol pro číslo snímku 3">
            <a:extLst>
              <a:ext uri="{FF2B5EF4-FFF2-40B4-BE49-F238E27FC236}">
                <a16:creationId xmlns:a16="http://schemas.microsoft.com/office/drawing/2014/main" id="{4FD02022-D756-4D20-8019-232AA37FC28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43031F84-4DA3-4DAE-A9CC-ED9739485FD7}" type="slidenum">
              <a:rPr lang="cs-CZ" altLang="cs-CZ" sz="1400" smtClean="0">
                <a:solidFill>
                  <a:schemeClr val="bg1"/>
                </a:solidFill>
              </a:rPr>
              <a:pPr>
                <a:spcBef>
                  <a:spcPct val="0"/>
                </a:spcBef>
                <a:buFontTx/>
                <a:buNone/>
              </a:pPr>
              <a:t>38</a:t>
            </a:fld>
            <a:endParaRPr lang="cs-CZ" altLang="cs-CZ" sz="1400">
              <a:solidFill>
                <a:schemeClr val="bg1"/>
              </a:solidFill>
            </a:endParaRPr>
          </a:p>
        </p:txBody>
      </p:sp>
      <p:sp>
        <p:nvSpPr>
          <p:cNvPr id="41989" name="Zástupný symbol pro číslo snímku 3">
            <a:extLst>
              <a:ext uri="{FF2B5EF4-FFF2-40B4-BE49-F238E27FC236}">
                <a16:creationId xmlns:a16="http://schemas.microsoft.com/office/drawing/2014/main" id="{6976C13E-F656-4568-AFC5-03AA3F26FAB3}"/>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41990" name="Zástupný symbol pro číslo snímku 3">
            <a:extLst>
              <a:ext uri="{FF2B5EF4-FFF2-40B4-BE49-F238E27FC236}">
                <a16:creationId xmlns:a16="http://schemas.microsoft.com/office/drawing/2014/main" id="{84B0675C-CD45-4C8D-9CA0-96B034F4E6C5}"/>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8C670EE-0B5C-4826-8898-621F9B2F4505}"/>
              </a:ext>
            </a:extLst>
          </p:cNvPr>
          <p:cNvSpPr>
            <a:spLocks noGrp="1"/>
          </p:cNvSpPr>
          <p:nvPr>
            <p:ph idx="1"/>
          </p:nvPr>
        </p:nvSpPr>
        <p:spPr>
          <a:xfrm>
            <a:off x="1187450" y="981075"/>
            <a:ext cx="7499350" cy="5145088"/>
          </a:xfrm>
        </p:spPr>
        <p:txBody>
          <a:bodyPr>
            <a:normAutofit/>
          </a:bodyPr>
          <a:lstStyle/>
          <a:p>
            <a:pPr>
              <a:defRPr/>
            </a:pPr>
            <a:r>
              <a:rPr lang="cs-CZ" sz="2000" b="1" i="1" dirty="0"/>
              <a:t>Podle čeho členy týmu vybírat:</a:t>
            </a:r>
          </a:p>
          <a:p>
            <a:pPr lvl="1">
              <a:defRPr/>
            </a:pPr>
            <a:r>
              <a:rPr lang="cs-CZ" sz="1600" dirty="0"/>
              <a:t>Odbornost, znalosti, dovednosti</a:t>
            </a:r>
          </a:p>
          <a:p>
            <a:pPr lvl="1">
              <a:defRPr/>
            </a:pPr>
            <a:r>
              <a:rPr lang="cs-CZ" sz="1600" dirty="0"/>
              <a:t>Ochota spolupracovat</a:t>
            </a:r>
          </a:p>
          <a:p>
            <a:pPr lvl="1">
              <a:defRPr/>
            </a:pPr>
            <a:r>
              <a:rPr lang="cs-CZ" sz="1600" dirty="0"/>
              <a:t>Časová vytíženost</a:t>
            </a:r>
          </a:p>
          <a:p>
            <a:pPr lvl="1">
              <a:defRPr/>
            </a:pPr>
            <a:r>
              <a:rPr lang="cs-CZ" sz="1600" dirty="0"/>
              <a:t>Týmové role (možno využít například testu </a:t>
            </a:r>
            <a:r>
              <a:rPr lang="cs-CZ" sz="1600" dirty="0" err="1"/>
              <a:t>Belbin</a:t>
            </a:r>
            <a:r>
              <a:rPr lang="cs-CZ" sz="1600" dirty="0"/>
              <a:t>)</a:t>
            </a:r>
          </a:p>
          <a:p>
            <a:pPr lvl="1">
              <a:defRPr/>
            </a:pPr>
            <a:endParaRPr lang="cs-CZ" sz="1600" b="1" i="1" dirty="0"/>
          </a:p>
          <a:p>
            <a:pPr>
              <a:defRPr/>
            </a:pPr>
            <a:r>
              <a:rPr lang="cs-CZ" sz="2000" b="1" i="1" dirty="0"/>
              <a:t>První schůzka projektového týmu</a:t>
            </a:r>
          </a:p>
          <a:p>
            <a:pPr lvl="1">
              <a:defRPr/>
            </a:pPr>
            <a:r>
              <a:rPr lang="cs-CZ" sz="1600" dirty="0"/>
              <a:t>Na první projektové schůzce je nezbytné stanovit pravidla v týmu</a:t>
            </a:r>
          </a:p>
          <a:p>
            <a:pPr lvl="1">
              <a:defRPr/>
            </a:pPr>
            <a:r>
              <a:rPr lang="cs-CZ" sz="1600" dirty="0"/>
              <a:t>Schůzka je vedena projektovým manažerem (Green </a:t>
            </a:r>
            <a:r>
              <a:rPr lang="cs-CZ" sz="1600" dirty="0" err="1"/>
              <a:t>Belt</a:t>
            </a:r>
            <a:r>
              <a:rPr lang="cs-CZ" sz="1600" dirty="0"/>
              <a:t> nebo Black </a:t>
            </a:r>
            <a:r>
              <a:rPr lang="cs-CZ" sz="1600" dirty="0" err="1"/>
              <a:t>Belt</a:t>
            </a:r>
            <a:r>
              <a:rPr lang="cs-CZ" sz="1600" dirty="0"/>
              <a:t>)</a:t>
            </a:r>
          </a:p>
          <a:p>
            <a:pPr lvl="1">
              <a:defRPr/>
            </a:pPr>
            <a:r>
              <a:rPr lang="cs-CZ" sz="1600" dirty="0"/>
              <a:t>Účastníci jsou seznámeni s cíli a časovým plánem projektu</a:t>
            </a:r>
          </a:p>
          <a:p>
            <a:pPr lvl="1">
              <a:defRPr/>
            </a:pPr>
            <a:r>
              <a:rPr lang="cs-CZ" sz="1600" dirty="0"/>
              <a:t>Nastaví se pravidla komunikace a spolupráce</a:t>
            </a:r>
          </a:p>
          <a:p>
            <a:pPr lvl="1">
              <a:defRPr/>
            </a:pPr>
            <a:r>
              <a:rPr lang="cs-CZ" sz="1600" dirty="0"/>
              <a:t>Účastníci se shodnou na cílech projektu</a:t>
            </a:r>
          </a:p>
          <a:p>
            <a:pPr>
              <a:defRPr/>
            </a:pPr>
            <a:endParaRPr lang="cs-CZ" sz="1200" b="1" i="1" dirty="0"/>
          </a:p>
          <a:p>
            <a:pPr>
              <a:defRPr/>
            </a:pPr>
            <a:endParaRPr lang="cs-CZ" sz="1600" b="1" i="1" dirty="0"/>
          </a:p>
          <a:p>
            <a:pPr marL="0" indent="0">
              <a:buFontTx/>
              <a:buNone/>
              <a:defRPr/>
            </a:pPr>
            <a:endParaRPr lang="cs-CZ" sz="1600" b="1" i="1" dirty="0"/>
          </a:p>
          <a:p>
            <a:pPr>
              <a:defRPr/>
            </a:pPr>
            <a:endParaRPr lang="cs-CZ" sz="1600" b="1" i="1" dirty="0"/>
          </a:p>
          <a:p>
            <a:pPr>
              <a:defRPr/>
            </a:pPr>
            <a:endParaRPr lang="cs-CZ" sz="2000" b="1" i="1" dirty="0"/>
          </a:p>
        </p:txBody>
      </p:sp>
      <p:sp>
        <p:nvSpPr>
          <p:cNvPr id="43011" name="Zástupný symbol pro číslo snímku 3">
            <a:extLst>
              <a:ext uri="{FF2B5EF4-FFF2-40B4-BE49-F238E27FC236}">
                <a16:creationId xmlns:a16="http://schemas.microsoft.com/office/drawing/2014/main" id="{5BE52251-540F-4876-910A-965756CE848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2202F649-8256-4EDE-BDA8-BBD6264E45F2}" type="slidenum">
              <a:rPr lang="cs-CZ" altLang="cs-CZ" sz="1400" smtClean="0">
                <a:solidFill>
                  <a:schemeClr val="bg1"/>
                </a:solidFill>
              </a:rPr>
              <a:pPr>
                <a:spcBef>
                  <a:spcPct val="0"/>
                </a:spcBef>
                <a:buFontTx/>
                <a:buNone/>
              </a:pPr>
              <a:t>39</a:t>
            </a:fld>
            <a:endParaRPr lang="cs-CZ" altLang="cs-CZ" sz="1400">
              <a:solidFill>
                <a:schemeClr val="bg1"/>
              </a:solidFill>
            </a:endParaRPr>
          </a:p>
        </p:txBody>
      </p:sp>
      <p:sp>
        <p:nvSpPr>
          <p:cNvPr id="43012" name="Zástupný symbol pro číslo snímku 3">
            <a:extLst>
              <a:ext uri="{FF2B5EF4-FFF2-40B4-BE49-F238E27FC236}">
                <a16:creationId xmlns:a16="http://schemas.microsoft.com/office/drawing/2014/main" id="{792AF1A5-DF70-4040-9279-F6DA65F5A862}"/>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43013" name="Zástupný symbol pro číslo snímku 3">
            <a:extLst>
              <a:ext uri="{FF2B5EF4-FFF2-40B4-BE49-F238E27FC236}">
                <a16:creationId xmlns:a16="http://schemas.microsoft.com/office/drawing/2014/main" id="{1C0C844E-1F4F-4781-AFCC-21BEDAC09F6F}"/>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8C670EE-0B5C-4826-8898-621F9B2F4505}"/>
              </a:ext>
            </a:extLst>
          </p:cNvPr>
          <p:cNvSpPr>
            <a:spLocks noGrp="1"/>
          </p:cNvSpPr>
          <p:nvPr>
            <p:ph idx="1"/>
          </p:nvPr>
        </p:nvSpPr>
        <p:spPr>
          <a:xfrm>
            <a:off x="1187450" y="836613"/>
            <a:ext cx="7499350" cy="6021387"/>
          </a:xfrm>
        </p:spPr>
        <p:txBody>
          <a:bodyPr/>
          <a:lstStyle/>
          <a:p>
            <a:pPr>
              <a:defRPr/>
            </a:pPr>
            <a:r>
              <a:rPr lang="cs-CZ" sz="2000" dirty="0"/>
              <a:t>Další významný základ </a:t>
            </a:r>
            <a:r>
              <a:rPr lang="cs-CZ" sz="2000" dirty="0" err="1"/>
              <a:t>Lean</a:t>
            </a:r>
            <a:r>
              <a:rPr lang="cs-CZ" sz="2000" dirty="0"/>
              <a:t> </a:t>
            </a:r>
            <a:r>
              <a:rPr lang="cs-CZ" sz="2000" dirty="0" err="1"/>
              <a:t>Six</a:t>
            </a:r>
            <a:r>
              <a:rPr lang="cs-CZ" sz="2000" dirty="0"/>
              <a:t> Sigmy položil Walter A. </a:t>
            </a:r>
            <a:r>
              <a:rPr lang="cs-CZ" sz="2000" dirty="0" err="1"/>
              <a:t>Shewhart</a:t>
            </a:r>
            <a:r>
              <a:rPr lang="cs-CZ" sz="2000" dirty="0"/>
              <a:t>, když v roce 1924 představil regulační diagramy a následně ve spolupráci s </a:t>
            </a:r>
            <a:r>
              <a:rPr lang="cs-CZ" sz="2000" dirty="0" err="1"/>
              <a:t>Demingem</a:t>
            </a:r>
            <a:r>
              <a:rPr lang="cs-CZ" sz="2000" dirty="0"/>
              <a:t> představuje tzv. PDCA cyklus</a:t>
            </a:r>
          </a:p>
          <a:p>
            <a:pPr>
              <a:defRPr/>
            </a:pPr>
            <a:r>
              <a:rPr lang="cs-CZ" sz="2000" dirty="0"/>
              <a:t>Důležitou událostí pro rozvoj průmyslové racionalizace se pak stala druhá světová válka a následná studená válka</a:t>
            </a:r>
          </a:p>
          <a:p>
            <a:pPr>
              <a:defRPr/>
            </a:pPr>
            <a:r>
              <a:rPr lang="cs-CZ" sz="2000" dirty="0"/>
              <a:t>Po druhé světové válce dochází k velké a významné spolupráci v této oblasti mezi americkými a japonskými vědci</a:t>
            </a:r>
          </a:p>
          <a:p>
            <a:pPr>
              <a:defRPr/>
            </a:pPr>
            <a:r>
              <a:rPr lang="cs-CZ" sz="2000" dirty="0"/>
              <a:t>Zde je nutné zmínit vědce </a:t>
            </a:r>
            <a:r>
              <a:rPr lang="cs-CZ" sz="2000" dirty="0" err="1"/>
              <a:t>Ishikawu</a:t>
            </a:r>
            <a:r>
              <a:rPr lang="cs-CZ" sz="2000" dirty="0"/>
              <a:t> (diagram rybí kosti), </a:t>
            </a:r>
            <a:r>
              <a:rPr lang="cs-CZ" sz="2000" dirty="0" err="1"/>
              <a:t>Taguchiho</a:t>
            </a:r>
            <a:r>
              <a:rPr lang="cs-CZ" sz="2000" dirty="0"/>
              <a:t> (statistické metody) a hlavně </a:t>
            </a:r>
            <a:r>
              <a:rPr lang="cs-CZ" sz="2000" dirty="0" err="1"/>
              <a:t>Taiiči</a:t>
            </a:r>
            <a:r>
              <a:rPr lang="cs-CZ" sz="2000" dirty="0"/>
              <a:t> </a:t>
            </a:r>
            <a:r>
              <a:rPr lang="cs-CZ" sz="2000" dirty="0" err="1"/>
              <a:t>Óno</a:t>
            </a:r>
            <a:r>
              <a:rPr lang="cs-CZ" sz="2000" dirty="0"/>
              <a:t>, </a:t>
            </a:r>
            <a:r>
              <a:rPr lang="cs-CZ" sz="2000" dirty="0" err="1"/>
              <a:t>Šigeo</a:t>
            </a:r>
            <a:r>
              <a:rPr lang="cs-CZ" sz="2000" dirty="0"/>
              <a:t> </a:t>
            </a:r>
            <a:r>
              <a:rPr lang="cs-CZ" sz="2000" dirty="0" err="1"/>
              <a:t>Šingó</a:t>
            </a:r>
            <a:r>
              <a:rPr lang="cs-CZ" sz="2000" dirty="0"/>
              <a:t> a </a:t>
            </a:r>
            <a:r>
              <a:rPr lang="cs-CZ" sz="2000" dirty="0" err="1"/>
              <a:t>Eidži</a:t>
            </a:r>
            <a:r>
              <a:rPr lang="cs-CZ" sz="2000" dirty="0"/>
              <a:t> </a:t>
            </a:r>
            <a:r>
              <a:rPr lang="cs-CZ" sz="2000" dirty="0" err="1"/>
              <a:t>Tojoda</a:t>
            </a:r>
            <a:r>
              <a:rPr lang="cs-CZ" sz="2000" dirty="0"/>
              <a:t>, kteří stáli za tvorbou a implementací TPS (Toyota </a:t>
            </a:r>
            <a:r>
              <a:rPr lang="cs-CZ" sz="2000" dirty="0" err="1"/>
              <a:t>Production</a:t>
            </a:r>
            <a:r>
              <a:rPr lang="cs-CZ" sz="2000" dirty="0"/>
              <a:t> Systému), přímého předchůdce dnešní štíhlé výroby, kdy se začíná prosazovat metoda JIT (just-in-</a:t>
            </a:r>
            <a:r>
              <a:rPr lang="cs-CZ" sz="2000" dirty="0" err="1"/>
              <a:t>time</a:t>
            </a:r>
            <a:r>
              <a:rPr lang="cs-CZ" sz="2000" dirty="0"/>
              <a:t>)</a:t>
            </a:r>
          </a:p>
          <a:p>
            <a:pPr>
              <a:defRPr/>
            </a:pPr>
            <a:r>
              <a:rPr lang="cs-CZ" sz="2000" dirty="0"/>
              <a:t>Vznik samotné </a:t>
            </a:r>
            <a:r>
              <a:rPr lang="cs-CZ" sz="2000" dirty="0" err="1"/>
              <a:t>Six</a:t>
            </a:r>
            <a:r>
              <a:rPr lang="cs-CZ" sz="2000" dirty="0"/>
              <a:t> Sigmy je datován do roku 1986, kdy Bill Smith zavádí tento koncept ve společnosti Motorola</a:t>
            </a:r>
          </a:p>
          <a:p>
            <a:pPr>
              <a:defRPr/>
            </a:pPr>
            <a:r>
              <a:rPr lang="cs-CZ" sz="2000" dirty="0"/>
              <a:t>Kvalita se začíná posuzovat na základě měření směrodatných odchylek a variability procesu</a:t>
            </a:r>
          </a:p>
          <a:p>
            <a:pPr marL="0" indent="0">
              <a:buFontTx/>
              <a:buNone/>
              <a:defRPr/>
            </a:pPr>
            <a:endParaRPr lang="cs-CZ" sz="2000" dirty="0"/>
          </a:p>
        </p:txBody>
      </p:sp>
      <p:sp>
        <p:nvSpPr>
          <p:cNvPr id="7171" name="Zástupný symbol pro číslo snímku 3">
            <a:extLst>
              <a:ext uri="{FF2B5EF4-FFF2-40B4-BE49-F238E27FC236}">
                <a16:creationId xmlns:a16="http://schemas.microsoft.com/office/drawing/2014/main" id="{5BA8DDDF-CC59-4957-9C38-A534A752DCA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7F1915E1-5678-4149-805C-540F59405EBB}" type="slidenum">
              <a:rPr lang="cs-CZ" altLang="cs-CZ" sz="1400" smtClean="0">
                <a:solidFill>
                  <a:schemeClr val="bg1"/>
                </a:solidFill>
              </a:rPr>
              <a:pPr>
                <a:spcBef>
                  <a:spcPct val="0"/>
                </a:spcBef>
                <a:buFontTx/>
                <a:buNone/>
              </a:pPr>
              <a:t>4</a:t>
            </a:fld>
            <a:endParaRPr lang="cs-CZ" altLang="cs-CZ" sz="1400">
              <a:solidFill>
                <a:schemeClr val="bg1"/>
              </a:solidFill>
            </a:endParaRPr>
          </a:p>
        </p:txBody>
      </p:sp>
      <p:sp>
        <p:nvSpPr>
          <p:cNvPr id="7172" name="Zástupný symbol pro číslo snímku 3">
            <a:extLst>
              <a:ext uri="{FF2B5EF4-FFF2-40B4-BE49-F238E27FC236}">
                <a16:creationId xmlns:a16="http://schemas.microsoft.com/office/drawing/2014/main" id="{4E7862A4-DEAE-4B87-8BC1-3016E5E35F04}"/>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8C365A64-6C73-4E98-B07A-38A51F15005E}"/>
              </a:ext>
            </a:extLst>
          </p:cNvPr>
          <p:cNvSpPr>
            <a:spLocks noGrp="1" noChangeArrowheads="1"/>
          </p:cNvSpPr>
          <p:nvPr>
            <p:ph type="title"/>
          </p:nvPr>
        </p:nvSpPr>
        <p:spPr/>
        <p:txBody>
          <a:bodyPr/>
          <a:lstStyle/>
          <a:p>
            <a:r>
              <a:rPr lang="en-US" altLang="cs-CZ"/>
              <a:t>VOC (Voice of Customers) – Hlas zákazníka</a:t>
            </a:r>
            <a:endParaRPr lang="cs-CZ" altLang="cs-CZ"/>
          </a:p>
        </p:txBody>
      </p:sp>
      <p:sp>
        <p:nvSpPr>
          <p:cNvPr id="44035" name="Zástupný obsah 2">
            <a:extLst>
              <a:ext uri="{FF2B5EF4-FFF2-40B4-BE49-F238E27FC236}">
                <a16:creationId xmlns:a16="http://schemas.microsoft.com/office/drawing/2014/main" id="{EAF3975D-A85E-40E5-A631-A74631698AE0}"/>
              </a:ext>
            </a:extLst>
          </p:cNvPr>
          <p:cNvSpPr>
            <a:spLocks noGrp="1" noChangeArrowheads="1"/>
          </p:cNvSpPr>
          <p:nvPr>
            <p:ph idx="1"/>
          </p:nvPr>
        </p:nvSpPr>
        <p:spPr>
          <a:xfrm>
            <a:off x="1187450" y="2133600"/>
            <a:ext cx="7499350" cy="4724400"/>
          </a:xfrm>
        </p:spPr>
        <p:txBody>
          <a:bodyPr/>
          <a:lstStyle/>
          <a:p>
            <a:r>
              <a:rPr lang="cs-CZ" altLang="cs-CZ" sz="2000"/>
              <a:t>Důvodem proč je VOC (Voice of Customers) – Hlas zákazníka a jeho sbírání důležité, je fakt, že plnění přání zákazníka bývá základním předpokladem jeho spokojenosti a tedy i jeho udržení</a:t>
            </a:r>
          </a:p>
          <a:p>
            <a:r>
              <a:rPr lang="cs-CZ" altLang="cs-CZ" sz="2000"/>
              <a:t>Aby byl zákazník spokojený, je nutné znát jeho potřeby, očekávání, přání či případně zjistit, zda by nechtěl něco ve stávajících službách změnit</a:t>
            </a:r>
            <a:endParaRPr lang="cs-CZ" altLang="cs-CZ" sz="1400"/>
          </a:p>
          <a:p>
            <a:r>
              <a:rPr lang="cs-CZ" altLang="cs-CZ" sz="2000"/>
              <a:t>Naše představa může být častokrát odlišná od očekávání zákazníka, a proto je třeba zajistit plnou podporu potřebám zákazníka</a:t>
            </a:r>
          </a:p>
          <a:p>
            <a:r>
              <a:rPr lang="cs-CZ" altLang="cs-CZ" sz="2000"/>
              <a:t>Bez toho aniž bychom hlas zákazníka sbírali, nejsme schopni dokonale jeho potřebám porozumět</a:t>
            </a:r>
          </a:p>
        </p:txBody>
      </p:sp>
      <p:sp>
        <p:nvSpPr>
          <p:cNvPr id="44036" name="Zástupný symbol pro číslo snímku 3">
            <a:extLst>
              <a:ext uri="{FF2B5EF4-FFF2-40B4-BE49-F238E27FC236}">
                <a16:creationId xmlns:a16="http://schemas.microsoft.com/office/drawing/2014/main" id="{684BC6DE-0566-4427-B363-35C19DE6088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565C58F0-0059-4C87-A3EB-87C27F783A56}" type="slidenum">
              <a:rPr lang="cs-CZ" altLang="cs-CZ" sz="1400" smtClean="0">
                <a:solidFill>
                  <a:schemeClr val="bg1"/>
                </a:solidFill>
              </a:rPr>
              <a:pPr>
                <a:spcBef>
                  <a:spcPct val="0"/>
                </a:spcBef>
                <a:buFontTx/>
                <a:buNone/>
              </a:pPr>
              <a:t>40</a:t>
            </a:fld>
            <a:endParaRPr lang="cs-CZ" altLang="cs-CZ" sz="1400">
              <a:solidFill>
                <a:schemeClr val="bg1"/>
              </a:solidFill>
            </a:endParaRPr>
          </a:p>
        </p:txBody>
      </p:sp>
      <p:sp>
        <p:nvSpPr>
          <p:cNvPr id="44037" name="Zástupný symbol pro číslo snímku 3">
            <a:extLst>
              <a:ext uri="{FF2B5EF4-FFF2-40B4-BE49-F238E27FC236}">
                <a16:creationId xmlns:a16="http://schemas.microsoft.com/office/drawing/2014/main" id="{3ADE33F1-9ABB-4319-AE09-CBBF4DBEB864}"/>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
        <p:nvSpPr>
          <p:cNvPr id="44038" name="Zástupný symbol pro číslo snímku 3">
            <a:extLst>
              <a:ext uri="{FF2B5EF4-FFF2-40B4-BE49-F238E27FC236}">
                <a16:creationId xmlns:a16="http://schemas.microsoft.com/office/drawing/2014/main" id="{702F7560-203E-4A09-9F9D-0BF0A419E5E7}"/>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obsah 2">
            <a:extLst>
              <a:ext uri="{FF2B5EF4-FFF2-40B4-BE49-F238E27FC236}">
                <a16:creationId xmlns:a16="http://schemas.microsoft.com/office/drawing/2014/main" id="{E8E8D827-095D-4861-B04B-F2FDC1C879FC}"/>
              </a:ext>
            </a:extLst>
          </p:cNvPr>
          <p:cNvSpPr>
            <a:spLocks noGrp="1" noChangeArrowheads="1"/>
          </p:cNvSpPr>
          <p:nvPr>
            <p:ph idx="1"/>
          </p:nvPr>
        </p:nvSpPr>
        <p:spPr>
          <a:xfrm>
            <a:off x="1187450" y="981075"/>
            <a:ext cx="7499350" cy="5876925"/>
          </a:xfrm>
        </p:spPr>
        <p:txBody>
          <a:bodyPr/>
          <a:lstStyle/>
          <a:p>
            <a:r>
              <a:rPr lang="cs-CZ" altLang="cs-CZ" sz="2000"/>
              <a:t>Vhodnou dobou kdy hlas zákazníka sbírat, je např. když se společnost rozhoduje, jaké služby bude poskytovat, když se hromadí stížnosti na určitou službu nebo když je třeba se rozhodnout, jakým směrem chceme zlepšovací aktivity orientovat atd</a:t>
            </a:r>
          </a:p>
          <a:p>
            <a:r>
              <a:rPr lang="cs-CZ" altLang="cs-CZ" sz="2000"/>
              <a:t>Způsoby získání hlasu zákazníka mohou být následující:</a:t>
            </a:r>
          </a:p>
          <a:p>
            <a:pPr lvl="1"/>
            <a:r>
              <a:rPr lang="cs-CZ" altLang="cs-CZ" sz="1600"/>
              <a:t>Přímé dotazování</a:t>
            </a:r>
          </a:p>
          <a:p>
            <a:pPr lvl="1"/>
            <a:r>
              <a:rPr lang="cs-CZ" altLang="cs-CZ" sz="1600"/>
              <a:t>Dotazníky</a:t>
            </a:r>
          </a:p>
          <a:p>
            <a:pPr lvl="1"/>
            <a:r>
              <a:rPr lang="cs-CZ" altLang="cs-CZ" sz="1600"/>
              <a:t>Panelová diskuze</a:t>
            </a:r>
          </a:p>
          <a:p>
            <a:pPr lvl="1"/>
            <a:r>
              <a:rPr lang="cs-CZ" altLang="cs-CZ" sz="1600"/>
              <a:t>Brainstorming se zákazníkem</a:t>
            </a:r>
          </a:p>
          <a:p>
            <a:pPr lvl="1"/>
            <a:r>
              <a:rPr lang="cs-CZ" altLang="cs-CZ" sz="1600"/>
              <a:t>Stížnosti a reklamace</a:t>
            </a:r>
          </a:p>
          <a:p>
            <a:pPr lvl="1"/>
            <a:r>
              <a:rPr lang="cs-CZ" altLang="cs-CZ" sz="1600"/>
              <a:t>Benchmarking</a:t>
            </a:r>
          </a:p>
          <a:p>
            <a:pPr lvl="1"/>
            <a:r>
              <a:rPr lang="cs-CZ" altLang="cs-CZ" sz="1600"/>
              <a:t>…..</a:t>
            </a:r>
          </a:p>
          <a:p>
            <a:pPr lvl="1"/>
            <a:endParaRPr lang="cs-CZ" altLang="cs-CZ" sz="1600"/>
          </a:p>
          <a:p>
            <a:r>
              <a:rPr lang="cs-CZ" altLang="cs-CZ" sz="1600"/>
              <a:t>Spouštěčem zlepšovacích aktivit nemusí být jen hlas zákazníka, ale i obchodní nebo zaměstnanecké potřeby:</a:t>
            </a:r>
          </a:p>
          <a:p>
            <a:pPr lvl="1"/>
            <a:r>
              <a:rPr lang="cs-CZ" altLang="cs-CZ" sz="1200"/>
              <a:t>VOB – Voice of Business</a:t>
            </a:r>
          </a:p>
          <a:p>
            <a:pPr lvl="1"/>
            <a:r>
              <a:rPr lang="cs-CZ" altLang="cs-CZ" sz="1200"/>
              <a:t>VOE – Voice of Employees</a:t>
            </a:r>
          </a:p>
          <a:p>
            <a:pPr lvl="1"/>
            <a:r>
              <a:rPr lang="cs-CZ" altLang="cs-CZ" sz="1200"/>
              <a:t>VOP – Voice of Process</a:t>
            </a:r>
          </a:p>
        </p:txBody>
      </p:sp>
      <p:sp>
        <p:nvSpPr>
          <p:cNvPr id="45059" name="Zástupný symbol pro číslo snímku 3">
            <a:extLst>
              <a:ext uri="{FF2B5EF4-FFF2-40B4-BE49-F238E27FC236}">
                <a16:creationId xmlns:a16="http://schemas.microsoft.com/office/drawing/2014/main" id="{F7B639FB-FD40-46C3-B957-5ADDF3D3036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58841465-F68A-49D5-880B-73830CB43013}" type="slidenum">
              <a:rPr lang="cs-CZ" altLang="cs-CZ" sz="1400" smtClean="0">
                <a:solidFill>
                  <a:schemeClr val="bg1"/>
                </a:solidFill>
              </a:rPr>
              <a:pPr>
                <a:spcBef>
                  <a:spcPct val="0"/>
                </a:spcBef>
                <a:buFontTx/>
                <a:buNone/>
              </a:pPr>
              <a:t>41</a:t>
            </a:fld>
            <a:endParaRPr lang="cs-CZ" altLang="cs-CZ" sz="1400">
              <a:solidFill>
                <a:schemeClr val="bg1"/>
              </a:solidFill>
            </a:endParaRPr>
          </a:p>
        </p:txBody>
      </p:sp>
      <p:sp>
        <p:nvSpPr>
          <p:cNvPr id="45060" name="Zástupný symbol pro číslo snímku 3">
            <a:extLst>
              <a:ext uri="{FF2B5EF4-FFF2-40B4-BE49-F238E27FC236}">
                <a16:creationId xmlns:a16="http://schemas.microsoft.com/office/drawing/2014/main" id="{E0AAB42A-7DBD-44C7-B01D-D09B06006922}"/>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
        <p:nvSpPr>
          <p:cNvPr id="45061" name="Zástupný symbol pro číslo snímku 3">
            <a:extLst>
              <a:ext uri="{FF2B5EF4-FFF2-40B4-BE49-F238E27FC236}">
                <a16:creationId xmlns:a16="http://schemas.microsoft.com/office/drawing/2014/main" id="{2AB650C0-3301-4508-91F9-0EC2995D49AF}"/>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a:extLst>
              <a:ext uri="{FF2B5EF4-FFF2-40B4-BE49-F238E27FC236}">
                <a16:creationId xmlns:a16="http://schemas.microsoft.com/office/drawing/2014/main" id="{08F5A0B9-7B7C-41AC-AC23-5451CA02F2E9}"/>
              </a:ext>
            </a:extLst>
          </p:cNvPr>
          <p:cNvSpPr>
            <a:spLocks noGrp="1" noChangeArrowheads="1"/>
          </p:cNvSpPr>
          <p:nvPr>
            <p:ph type="title"/>
          </p:nvPr>
        </p:nvSpPr>
        <p:spPr>
          <a:xfrm>
            <a:off x="1184275" y="781050"/>
            <a:ext cx="6996113" cy="777875"/>
          </a:xfrm>
        </p:spPr>
        <p:txBody>
          <a:bodyPr/>
          <a:lstStyle/>
          <a:p>
            <a:r>
              <a:rPr lang="cs-CZ" altLang="cs-CZ"/>
              <a:t>Jak získat hlas zákazníka?</a:t>
            </a:r>
          </a:p>
        </p:txBody>
      </p:sp>
      <p:sp>
        <p:nvSpPr>
          <p:cNvPr id="46083" name="Zástupný obsah 2">
            <a:extLst>
              <a:ext uri="{FF2B5EF4-FFF2-40B4-BE49-F238E27FC236}">
                <a16:creationId xmlns:a16="http://schemas.microsoft.com/office/drawing/2014/main" id="{57FB0C64-3BC2-431B-9068-336E7BA6B6DF}"/>
              </a:ext>
            </a:extLst>
          </p:cNvPr>
          <p:cNvSpPr>
            <a:spLocks noGrp="1" noChangeArrowheads="1"/>
          </p:cNvSpPr>
          <p:nvPr>
            <p:ph idx="1"/>
          </p:nvPr>
        </p:nvSpPr>
        <p:spPr>
          <a:xfrm>
            <a:off x="1187450" y="1412875"/>
            <a:ext cx="7499350" cy="5445125"/>
          </a:xfrm>
        </p:spPr>
        <p:txBody>
          <a:bodyPr/>
          <a:lstStyle/>
          <a:p>
            <a:r>
              <a:rPr lang="cs-CZ" altLang="cs-CZ" sz="2000" b="1"/>
              <a:t>1. Identifikace zákazníka</a:t>
            </a:r>
          </a:p>
          <a:p>
            <a:pPr lvl="1"/>
            <a:r>
              <a:rPr lang="cs-CZ" altLang="cs-CZ" sz="1600"/>
              <a:t>Nejprve je třeba určit o jaký druh zákazníka se jedná:</a:t>
            </a:r>
          </a:p>
          <a:p>
            <a:pPr lvl="2"/>
            <a:r>
              <a:rPr lang="cs-CZ" altLang="cs-CZ" sz="1200"/>
              <a:t>Interní (může být další oddělení společnosti, kam rozpracovaný produkt následně putuje, další procesní krok atd.)</a:t>
            </a:r>
          </a:p>
          <a:p>
            <a:pPr lvl="2"/>
            <a:r>
              <a:rPr lang="cs-CZ" altLang="cs-CZ" sz="1200"/>
              <a:t>Externí (většinou koncový zákazník, ten ke kterému putuje finální podnikový výstup)</a:t>
            </a:r>
          </a:p>
          <a:p>
            <a:r>
              <a:rPr lang="cs-CZ" altLang="cs-CZ" sz="2000" b="1"/>
              <a:t>2. Sběr zákaznických dat</a:t>
            </a:r>
          </a:p>
          <a:p>
            <a:pPr lvl="1"/>
            <a:r>
              <a:rPr lang="cs-CZ" altLang="cs-CZ" sz="1600"/>
              <a:t>Zákaznická data můžeme sbírat dvěma způsoby, a to buď pasivně nebo aktivně. Aktivní neboli proaktivní způsob znamená, že zákazníky sám oslovuji, posílám dotazníky či dělám průzkumy trhu. Naopak u pasivního způsobu se reaguje na podněty, které přicházejí od zákazníky, tedy hlavně stížnosti a reklamace. Tento způsob se také někdy nazývá reaktivní</a:t>
            </a:r>
          </a:p>
          <a:p>
            <a:r>
              <a:rPr lang="cs-CZ" altLang="cs-CZ" sz="2000" b="1"/>
              <a:t>3. Rozlišení potřeb zákazníka</a:t>
            </a:r>
          </a:p>
          <a:p>
            <a:pPr lvl="1"/>
            <a:r>
              <a:rPr lang="cs-CZ" altLang="cs-CZ" sz="1600"/>
              <a:t>Každý zákazník má svoje potřeby, které musí být splněny a on dosáhl spokojenosti. V KANO modelu určujeme jaké vlastnosti produktu, procesu považuje zákazník za nutnosti a očekává je jako samozřejmost, dále tzv. delighters, které mohou výrazně zvýšit spokojenost zákazníka, avšak jejich absence nezpůsobí zákazníkovu nespokojenost. Obecně platí lineární vztah, že čím více naplňujeme potřeby zákazníka, tím více roste jeho spokojenost.</a:t>
            </a:r>
          </a:p>
          <a:p>
            <a:endParaRPr lang="cs-CZ" altLang="cs-CZ"/>
          </a:p>
        </p:txBody>
      </p:sp>
      <p:sp>
        <p:nvSpPr>
          <p:cNvPr id="46084" name="Zástupný symbol pro číslo snímku 3">
            <a:extLst>
              <a:ext uri="{FF2B5EF4-FFF2-40B4-BE49-F238E27FC236}">
                <a16:creationId xmlns:a16="http://schemas.microsoft.com/office/drawing/2014/main" id="{375539C6-E07E-4ABE-AC03-5CC5A16C3BA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B9DAF438-738B-48C8-A081-4ABE2883A1C9}" type="slidenum">
              <a:rPr lang="cs-CZ" altLang="cs-CZ" sz="1400" smtClean="0">
                <a:solidFill>
                  <a:schemeClr val="bg1"/>
                </a:solidFill>
              </a:rPr>
              <a:pPr>
                <a:spcBef>
                  <a:spcPct val="0"/>
                </a:spcBef>
                <a:buFontTx/>
                <a:buNone/>
              </a:pPr>
              <a:t>42</a:t>
            </a:fld>
            <a:endParaRPr lang="cs-CZ" altLang="cs-CZ" sz="1400">
              <a:solidFill>
                <a:schemeClr val="bg1"/>
              </a:solidFill>
            </a:endParaRPr>
          </a:p>
        </p:txBody>
      </p:sp>
      <p:sp>
        <p:nvSpPr>
          <p:cNvPr id="46085" name="Zástupný symbol pro číslo snímku 3">
            <a:extLst>
              <a:ext uri="{FF2B5EF4-FFF2-40B4-BE49-F238E27FC236}">
                <a16:creationId xmlns:a16="http://schemas.microsoft.com/office/drawing/2014/main" id="{DC830525-3528-4DD1-8BCB-B6E99F011E0D}"/>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
        <p:nvSpPr>
          <p:cNvPr id="46086" name="Zástupný symbol pro číslo snímku 3">
            <a:extLst>
              <a:ext uri="{FF2B5EF4-FFF2-40B4-BE49-F238E27FC236}">
                <a16:creationId xmlns:a16="http://schemas.microsoft.com/office/drawing/2014/main" id="{2DE93D35-18D7-45CC-8F14-3C2FD1AC4792}"/>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obsah 2">
            <a:extLst>
              <a:ext uri="{FF2B5EF4-FFF2-40B4-BE49-F238E27FC236}">
                <a16:creationId xmlns:a16="http://schemas.microsoft.com/office/drawing/2014/main" id="{5B68EAC4-045A-48B9-9CF9-42D51E673F42}"/>
              </a:ext>
            </a:extLst>
          </p:cNvPr>
          <p:cNvSpPr>
            <a:spLocks noGrp="1" noChangeArrowheads="1"/>
          </p:cNvSpPr>
          <p:nvPr>
            <p:ph idx="1"/>
          </p:nvPr>
        </p:nvSpPr>
        <p:spPr>
          <a:xfrm>
            <a:off x="1187450" y="781050"/>
            <a:ext cx="7499350" cy="6076950"/>
          </a:xfrm>
        </p:spPr>
        <p:txBody>
          <a:bodyPr/>
          <a:lstStyle/>
          <a:p>
            <a:r>
              <a:rPr lang="cs-CZ" altLang="cs-CZ" sz="2000" b="1"/>
              <a:t>4. Převedení potřeb na měřitelné parametry (CTQ – critical to quality)</a:t>
            </a:r>
            <a:endParaRPr lang="cs-CZ" altLang="cs-CZ" sz="1600" b="1"/>
          </a:p>
          <a:p>
            <a:pPr lvl="1"/>
            <a:r>
              <a:rPr lang="cs-CZ" altLang="cs-CZ" sz="1200"/>
              <a:t>Když už víme, jaké jsou potřeby zákazníka, tak je musíme nějakým způsobem kvantifikovat, aby se z nich staly měřitelné parametry. Mělo by se vždy jednat o parametr produktu či procesu (např. délka, šířka, Cpk Cp, objem atd.)</a:t>
            </a:r>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pPr lvl="1"/>
            <a:endParaRPr lang="cs-CZ" altLang="cs-CZ" sz="1200" b="1"/>
          </a:p>
          <a:p>
            <a:r>
              <a:rPr lang="cs-CZ" altLang="cs-CZ" sz="1600" b="1"/>
              <a:t>5. Stanovení tolerancí parametrů</a:t>
            </a:r>
          </a:p>
          <a:p>
            <a:pPr lvl="1"/>
            <a:r>
              <a:rPr lang="cs-CZ" altLang="cs-CZ" sz="1600"/>
              <a:t>Posledním krokem je stanovení hranice kritických parametrů, která je pro zákazníka ještě tolerovatelná, a která by tedy neměla být překročena</a:t>
            </a:r>
          </a:p>
        </p:txBody>
      </p:sp>
      <p:sp>
        <p:nvSpPr>
          <p:cNvPr id="47107" name="Zástupný symbol pro číslo snímku 3">
            <a:extLst>
              <a:ext uri="{FF2B5EF4-FFF2-40B4-BE49-F238E27FC236}">
                <a16:creationId xmlns:a16="http://schemas.microsoft.com/office/drawing/2014/main" id="{D193CAE8-4769-4806-9D82-E2E96CDFC80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2CE536E2-0717-4A06-983F-7DB789CA53C3}" type="slidenum">
              <a:rPr lang="cs-CZ" altLang="cs-CZ" sz="1400" smtClean="0">
                <a:solidFill>
                  <a:schemeClr val="bg1"/>
                </a:solidFill>
              </a:rPr>
              <a:pPr>
                <a:spcBef>
                  <a:spcPct val="0"/>
                </a:spcBef>
                <a:buFontTx/>
                <a:buNone/>
              </a:pPr>
              <a:t>43</a:t>
            </a:fld>
            <a:endParaRPr lang="cs-CZ" altLang="cs-CZ" sz="1400">
              <a:solidFill>
                <a:schemeClr val="bg1"/>
              </a:solidFill>
            </a:endParaRPr>
          </a:p>
        </p:txBody>
      </p:sp>
      <p:sp>
        <p:nvSpPr>
          <p:cNvPr id="47108" name="Zástupný symbol pro číslo snímku 3">
            <a:extLst>
              <a:ext uri="{FF2B5EF4-FFF2-40B4-BE49-F238E27FC236}">
                <a16:creationId xmlns:a16="http://schemas.microsoft.com/office/drawing/2014/main" id="{A8992F9B-3D1C-4DCE-B661-7DF485A9C92D}"/>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
        <p:nvSpPr>
          <p:cNvPr id="47109" name="Zástupný symbol pro číslo snímku 3">
            <a:extLst>
              <a:ext uri="{FF2B5EF4-FFF2-40B4-BE49-F238E27FC236}">
                <a16:creationId xmlns:a16="http://schemas.microsoft.com/office/drawing/2014/main" id="{D629F3AE-D615-4D05-8D82-67932D0B6081}"/>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pic>
        <p:nvPicPr>
          <p:cNvPr id="47110" name="Obrázek 7" descr="Obsah obrázku snímek obrazovky&#10;&#10;Popis byl vytvořen automaticky">
            <a:extLst>
              <a:ext uri="{FF2B5EF4-FFF2-40B4-BE49-F238E27FC236}">
                <a16:creationId xmlns:a16="http://schemas.microsoft.com/office/drawing/2014/main" id="{61CDDFA6-CAA3-4020-AC15-821B427F3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63" y="2052638"/>
            <a:ext cx="5197475"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2725937B-3BDA-4A2C-9B63-7DFA488A17AA}"/>
              </a:ext>
            </a:extLst>
          </p:cNvPr>
          <p:cNvSpPr>
            <a:spLocks noGrp="1" noChangeArrowheads="1"/>
          </p:cNvSpPr>
          <p:nvPr>
            <p:ph type="title"/>
          </p:nvPr>
        </p:nvSpPr>
        <p:spPr>
          <a:xfrm>
            <a:off x="1187450" y="781050"/>
            <a:ext cx="6996113" cy="777875"/>
          </a:xfrm>
        </p:spPr>
        <p:txBody>
          <a:bodyPr/>
          <a:lstStyle/>
          <a:p>
            <a:r>
              <a:rPr lang="cs-CZ" altLang="cs-CZ"/>
              <a:t>SIPOC diagram</a:t>
            </a:r>
          </a:p>
        </p:txBody>
      </p:sp>
      <p:sp>
        <p:nvSpPr>
          <p:cNvPr id="3" name="Zástupný obsah 2">
            <a:extLst>
              <a:ext uri="{FF2B5EF4-FFF2-40B4-BE49-F238E27FC236}">
                <a16:creationId xmlns:a16="http://schemas.microsoft.com/office/drawing/2014/main" id="{8B1C9344-6273-4D35-B990-194E8DFE1F50}"/>
              </a:ext>
            </a:extLst>
          </p:cNvPr>
          <p:cNvSpPr>
            <a:spLocks noGrp="1"/>
          </p:cNvSpPr>
          <p:nvPr>
            <p:ph idx="1"/>
          </p:nvPr>
        </p:nvSpPr>
        <p:spPr>
          <a:xfrm>
            <a:off x="1187450" y="1558925"/>
            <a:ext cx="7499350" cy="5299075"/>
          </a:xfrm>
        </p:spPr>
        <p:txBody>
          <a:bodyPr>
            <a:normAutofit lnSpcReduction="10000"/>
          </a:bodyPr>
          <a:lstStyle/>
          <a:p>
            <a:pPr>
              <a:defRPr/>
            </a:pPr>
            <a:r>
              <a:rPr lang="cs-CZ" sz="2000" dirty="0"/>
              <a:t>SIPOC je akronym počátečních písmen anglických slov </a:t>
            </a:r>
            <a:r>
              <a:rPr lang="cs-CZ" sz="2000" dirty="0" err="1"/>
              <a:t>Suppliers</a:t>
            </a:r>
            <a:r>
              <a:rPr lang="cs-CZ" sz="2000" dirty="0"/>
              <a:t> (Dodavatelé), </a:t>
            </a:r>
            <a:r>
              <a:rPr lang="cs-CZ" sz="2000" dirty="0" err="1"/>
              <a:t>Inputs</a:t>
            </a:r>
            <a:r>
              <a:rPr lang="cs-CZ" sz="2000" dirty="0"/>
              <a:t> (Vstupy), </a:t>
            </a:r>
            <a:r>
              <a:rPr lang="cs-CZ" sz="2000" dirty="0" err="1"/>
              <a:t>Process</a:t>
            </a:r>
            <a:r>
              <a:rPr lang="cs-CZ" sz="2000" dirty="0"/>
              <a:t> (Proces), </a:t>
            </a:r>
            <a:r>
              <a:rPr lang="cs-CZ" sz="2000" dirty="0" err="1"/>
              <a:t>Outputs</a:t>
            </a:r>
            <a:r>
              <a:rPr lang="cs-CZ" sz="2000" dirty="0"/>
              <a:t> (Výstupy) a </a:t>
            </a:r>
            <a:r>
              <a:rPr lang="cs-CZ" sz="2000" dirty="0" err="1"/>
              <a:t>Customers</a:t>
            </a:r>
            <a:r>
              <a:rPr lang="cs-CZ" sz="2000" dirty="0"/>
              <a:t> (Zákazníci). Všeobecná mapa procesu SIPOC je chronologické zobrazení nejvýznamnějších 3-6 kroků, událostí nebo operací v procesu. Poskytuje základ pro identifikaci vstupů a výstupů procesů a tudíž i možných rizik ovlivňujících proces. Dává zjednodušený pohled na celkový proces. V tomto diagramu jsou definovány, jak vstupy a výstupy, ale také jejich dodavatelé i zákazníci. Příklad SIPOC diagramu je zobrazen na obrázku</a:t>
            </a:r>
          </a:p>
          <a:p>
            <a:pPr>
              <a:defRPr/>
            </a:pPr>
            <a:r>
              <a:rPr lang="cs-CZ" sz="2000" dirty="0"/>
              <a:t>Postup tvorby SIPOC diagramu</a:t>
            </a:r>
          </a:p>
          <a:p>
            <a:pPr>
              <a:defRPr/>
            </a:pPr>
            <a:r>
              <a:rPr lang="cs-CZ" sz="1600" dirty="0"/>
              <a:t>Identifikace interních a externích zákazníků a stanovení priorit mezi všemi zákazníky.</a:t>
            </a:r>
          </a:p>
          <a:p>
            <a:pPr>
              <a:defRPr/>
            </a:pPr>
            <a:r>
              <a:rPr lang="cs-CZ" sz="1600" dirty="0"/>
              <a:t>Příprava seznamu CTQ požadavků na každého zákazníka.</a:t>
            </a:r>
          </a:p>
          <a:p>
            <a:pPr>
              <a:defRPr/>
            </a:pPr>
            <a:r>
              <a:rPr lang="cs-CZ" sz="1600" dirty="0"/>
              <a:t>Určení kroků, které ovlivňují proces.</a:t>
            </a:r>
          </a:p>
          <a:p>
            <a:pPr>
              <a:defRPr/>
            </a:pPr>
            <a:r>
              <a:rPr lang="cs-CZ" sz="1600" dirty="0"/>
              <a:t>Stanovení začátku a konce procesu, uvedení 3 – 6 nejdůležitějších kroků procesu.</a:t>
            </a:r>
          </a:p>
          <a:p>
            <a:pPr>
              <a:defRPr/>
            </a:pPr>
            <a:r>
              <a:rPr lang="cs-CZ" sz="1600" dirty="0"/>
              <a:t>Identifikace vstupů a dodavatelů procesu, resp. jednotlivých kroků procesu.</a:t>
            </a:r>
          </a:p>
          <a:p>
            <a:pPr lvl="1">
              <a:defRPr/>
            </a:pPr>
            <a:endParaRPr lang="cs-CZ" sz="1600" dirty="0"/>
          </a:p>
        </p:txBody>
      </p:sp>
      <p:sp>
        <p:nvSpPr>
          <p:cNvPr id="48132" name="Zástupný symbol pro číslo snímku 3">
            <a:extLst>
              <a:ext uri="{FF2B5EF4-FFF2-40B4-BE49-F238E27FC236}">
                <a16:creationId xmlns:a16="http://schemas.microsoft.com/office/drawing/2014/main" id="{60DF8B12-1D6A-46B8-8385-27DC374830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C32B4634-FCAF-4689-AA4A-F42DC6CDAF4F}" type="slidenum">
              <a:rPr lang="cs-CZ" altLang="cs-CZ" sz="1400" smtClean="0">
                <a:solidFill>
                  <a:schemeClr val="bg1"/>
                </a:solidFill>
              </a:rPr>
              <a:pPr>
                <a:spcBef>
                  <a:spcPct val="0"/>
                </a:spcBef>
                <a:buFontTx/>
                <a:buNone/>
              </a:pPr>
              <a:t>44</a:t>
            </a:fld>
            <a:endParaRPr lang="cs-CZ" altLang="cs-CZ" sz="1400">
              <a:solidFill>
                <a:schemeClr val="bg1"/>
              </a:solidFill>
            </a:endParaRPr>
          </a:p>
        </p:txBody>
      </p:sp>
      <p:sp>
        <p:nvSpPr>
          <p:cNvPr id="48133" name="Zástupný symbol pro číslo snímku 3">
            <a:extLst>
              <a:ext uri="{FF2B5EF4-FFF2-40B4-BE49-F238E27FC236}">
                <a16:creationId xmlns:a16="http://schemas.microsoft.com/office/drawing/2014/main" id="{16833880-1993-4F6C-AB95-096AEA68A91B}"/>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
        <p:nvSpPr>
          <p:cNvPr id="48134" name="Zástupný symbol pro číslo snímku 3">
            <a:extLst>
              <a:ext uri="{FF2B5EF4-FFF2-40B4-BE49-F238E27FC236}">
                <a16:creationId xmlns:a16="http://schemas.microsoft.com/office/drawing/2014/main" id="{102789F7-6DFA-4343-86FC-CBDE020F3D7D}"/>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5B2A2745-B309-48DF-A745-168C76FD01FB}"/>
              </a:ext>
            </a:extLst>
          </p:cNvPr>
          <p:cNvSpPr>
            <a:spLocks noGrp="1" noChangeArrowheads="1"/>
          </p:cNvSpPr>
          <p:nvPr>
            <p:ph type="title"/>
          </p:nvPr>
        </p:nvSpPr>
        <p:spPr/>
        <p:txBody>
          <a:bodyPr/>
          <a:lstStyle/>
          <a:p>
            <a:endParaRPr lang="cs-CZ" altLang="cs-CZ"/>
          </a:p>
        </p:txBody>
      </p:sp>
      <p:pic>
        <p:nvPicPr>
          <p:cNvPr id="49155" name="Zástupný obsah 7">
            <a:extLst>
              <a:ext uri="{FF2B5EF4-FFF2-40B4-BE49-F238E27FC236}">
                <a16:creationId xmlns:a16="http://schemas.microsoft.com/office/drawing/2014/main" id="{7D861D1B-2CDF-4C73-BFF5-954C45AE26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988" y="1125538"/>
            <a:ext cx="9117012" cy="5578475"/>
          </a:xfrm>
        </p:spPr>
      </p:pic>
      <p:sp>
        <p:nvSpPr>
          <p:cNvPr id="49156" name="Zástupný symbol pro číslo snímku 3">
            <a:extLst>
              <a:ext uri="{FF2B5EF4-FFF2-40B4-BE49-F238E27FC236}">
                <a16:creationId xmlns:a16="http://schemas.microsoft.com/office/drawing/2014/main" id="{C83337CF-41E5-4910-A54B-024554D9FBF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3095467A-4ACD-4D2B-BEFB-672746F42B68}" type="slidenum">
              <a:rPr lang="cs-CZ" altLang="cs-CZ" sz="1400" smtClean="0">
                <a:solidFill>
                  <a:schemeClr val="bg1"/>
                </a:solidFill>
              </a:rPr>
              <a:pPr>
                <a:spcBef>
                  <a:spcPct val="0"/>
                </a:spcBef>
                <a:buFontTx/>
                <a:buNone/>
              </a:pPr>
              <a:t>45</a:t>
            </a:fld>
            <a:endParaRPr lang="cs-CZ" altLang="cs-CZ" sz="1400">
              <a:solidFill>
                <a:schemeClr val="bg1"/>
              </a:solidFill>
            </a:endParaRPr>
          </a:p>
        </p:txBody>
      </p:sp>
      <p:sp>
        <p:nvSpPr>
          <p:cNvPr id="49157" name="Zástupný symbol pro číslo snímku 3">
            <a:extLst>
              <a:ext uri="{FF2B5EF4-FFF2-40B4-BE49-F238E27FC236}">
                <a16:creationId xmlns:a16="http://schemas.microsoft.com/office/drawing/2014/main" id="{807FB30A-31B0-437C-A375-08E3F4F2E8B9}"/>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DEFINE</a:t>
            </a:r>
          </a:p>
        </p:txBody>
      </p:sp>
      <p:sp>
        <p:nvSpPr>
          <p:cNvPr id="49158" name="Zástupný symbol pro číslo snímku 3">
            <a:extLst>
              <a:ext uri="{FF2B5EF4-FFF2-40B4-BE49-F238E27FC236}">
                <a16:creationId xmlns:a16="http://schemas.microsoft.com/office/drawing/2014/main" id="{797FB5A1-FF98-40DE-B05C-73FF7B4A33EB}"/>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3">
            <a:extLst>
              <a:ext uri="{FF2B5EF4-FFF2-40B4-BE49-F238E27FC236}">
                <a16:creationId xmlns:a16="http://schemas.microsoft.com/office/drawing/2014/main" id="{0511C216-B040-4643-B48B-0B1B7D86466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solidFill>
                  <a:schemeClr val="bg1"/>
                </a:solidFill>
              </a:rPr>
              <a:t>strana </a:t>
            </a:r>
            <a:fld id="{00314C24-759C-4391-88B7-C6CE5CDE3283}" type="slidenum">
              <a:rPr lang="cs-CZ" altLang="cs-CZ" smtClean="0">
                <a:solidFill>
                  <a:schemeClr val="bg1"/>
                </a:solidFill>
              </a:rPr>
              <a:pPr/>
              <a:t>46</a:t>
            </a:fld>
            <a:endParaRPr lang="cs-CZ" altLang="cs-CZ">
              <a:solidFill>
                <a:schemeClr val="bg1"/>
              </a:solidFill>
            </a:endParaRPr>
          </a:p>
        </p:txBody>
      </p:sp>
      <p:sp>
        <p:nvSpPr>
          <p:cNvPr id="5" name="Nadpis 1">
            <a:extLst>
              <a:ext uri="{FF2B5EF4-FFF2-40B4-BE49-F238E27FC236}">
                <a16:creationId xmlns:a16="http://schemas.microsoft.com/office/drawing/2014/main" id="{C1B34736-20B0-4084-A6A9-6E1E70ED1234}"/>
              </a:ext>
            </a:extLst>
          </p:cNvPr>
          <p:cNvSpPr txBox="1">
            <a:spLocks/>
          </p:cNvSpPr>
          <p:nvPr/>
        </p:nvSpPr>
        <p:spPr bwMode="auto">
          <a:xfrm>
            <a:off x="1403350" y="1484313"/>
            <a:ext cx="81803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C87800"/>
                </a:solidFill>
                <a:latin typeface="+mj-lt"/>
                <a:ea typeface="+mj-ea"/>
                <a:cs typeface="+mj-cs"/>
              </a:defRPr>
            </a:lvl1pPr>
            <a:lvl2pPr algn="l" rtl="0" eaLnBrk="0" fontAlgn="base" hangingPunct="0">
              <a:spcBef>
                <a:spcPct val="0"/>
              </a:spcBef>
              <a:spcAft>
                <a:spcPct val="0"/>
              </a:spcAft>
              <a:defRPr sz="3200" b="1">
                <a:solidFill>
                  <a:srgbClr val="C87800"/>
                </a:solidFill>
                <a:latin typeface="Arial" charset="0"/>
              </a:defRPr>
            </a:lvl2pPr>
            <a:lvl3pPr algn="l" rtl="0" eaLnBrk="0" fontAlgn="base" hangingPunct="0">
              <a:spcBef>
                <a:spcPct val="0"/>
              </a:spcBef>
              <a:spcAft>
                <a:spcPct val="0"/>
              </a:spcAft>
              <a:defRPr sz="3200" b="1">
                <a:solidFill>
                  <a:srgbClr val="C87800"/>
                </a:solidFill>
                <a:latin typeface="Arial" charset="0"/>
              </a:defRPr>
            </a:lvl3pPr>
            <a:lvl4pPr algn="l" rtl="0" eaLnBrk="0" fontAlgn="base" hangingPunct="0">
              <a:spcBef>
                <a:spcPct val="0"/>
              </a:spcBef>
              <a:spcAft>
                <a:spcPct val="0"/>
              </a:spcAft>
              <a:defRPr sz="3200" b="1">
                <a:solidFill>
                  <a:srgbClr val="C87800"/>
                </a:solidFill>
                <a:latin typeface="Arial" charset="0"/>
              </a:defRPr>
            </a:lvl4pPr>
            <a:lvl5pPr algn="l" rtl="0" eaLnBrk="0" fontAlgn="base" hangingPunct="0">
              <a:spcBef>
                <a:spcPct val="0"/>
              </a:spcBef>
              <a:spcAft>
                <a:spcPct val="0"/>
              </a:spcAft>
              <a:defRPr sz="3200" b="1">
                <a:solidFill>
                  <a:srgbClr val="C87800"/>
                </a:solidFill>
                <a:latin typeface="Arial" charset="0"/>
              </a:defRPr>
            </a:lvl5pPr>
            <a:lvl6pPr marL="457200" algn="l" rtl="0" fontAlgn="base">
              <a:spcBef>
                <a:spcPct val="0"/>
              </a:spcBef>
              <a:spcAft>
                <a:spcPct val="0"/>
              </a:spcAft>
              <a:defRPr sz="3200" b="1">
                <a:solidFill>
                  <a:srgbClr val="CB9000"/>
                </a:solidFill>
                <a:latin typeface="Arial" charset="0"/>
              </a:defRPr>
            </a:lvl6pPr>
            <a:lvl7pPr marL="914400" algn="l" rtl="0" fontAlgn="base">
              <a:spcBef>
                <a:spcPct val="0"/>
              </a:spcBef>
              <a:spcAft>
                <a:spcPct val="0"/>
              </a:spcAft>
              <a:defRPr sz="3200" b="1">
                <a:solidFill>
                  <a:srgbClr val="CB9000"/>
                </a:solidFill>
                <a:latin typeface="Arial" charset="0"/>
              </a:defRPr>
            </a:lvl7pPr>
            <a:lvl8pPr marL="1371600" algn="l" rtl="0" fontAlgn="base">
              <a:spcBef>
                <a:spcPct val="0"/>
              </a:spcBef>
              <a:spcAft>
                <a:spcPct val="0"/>
              </a:spcAft>
              <a:defRPr sz="3200" b="1">
                <a:solidFill>
                  <a:srgbClr val="CB9000"/>
                </a:solidFill>
                <a:latin typeface="Arial" charset="0"/>
              </a:defRPr>
            </a:lvl8pPr>
            <a:lvl9pPr marL="1828800" algn="l" rtl="0" fontAlgn="base">
              <a:spcBef>
                <a:spcPct val="0"/>
              </a:spcBef>
              <a:spcAft>
                <a:spcPct val="0"/>
              </a:spcAft>
              <a:defRPr sz="3200" b="1">
                <a:solidFill>
                  <a:srgbClr val="CB9000"/>
                </a:solidFill>
                <a:latin typeface="Arial" charset="0"/>
              </a:defRPr>
            </a:lvl9pPr>
          </a:lstStyle>
          <a:p>
            <a:pPr>
              <a:defRPr/>
            </a:pPr>
            <a:r>
              <a:rPr lang="cs-CZ" sz="6600" kern="0" dirty="0" err="1"/>
              <a:t>Measure</a:t>
            </a:r>
            <a:endParaRPr lang="cs-CZ" sz="6600" kern="0" dirty="0"/>
          </a:p>
        </p:txBody>
      </p:sp>
      <p:sp>
        <p:nvSpPr>
          <p:cNvPr id="50180" name="Zástupný symbol pro číslo snímku 3">
            <a:extLst>
              <a:ext uri="{FF2B5EF4-FFF2-40B4-BE49-F238E27FC236}">
                <a16:creationId xmlns:a16="http://schemas.microsoft.com/office/drawing/2014/main" id="{1BF0C528-7CE0-4FE1-858E-F7C9D6370D5B}"/>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50181" name="Zástupný symbol pro číslo snímku 3">
            <a:extLst>
              <a:ext uri="{FF2B5EF4-FFF2-40B4-BE49-F238E27FC236}">
                <a16:creationId xmlns:a16="http://schemas.microsoft.com/office/drawing/2014/main" id="{E7FA3C74-6F0B-4591-9008-862B64EF5C33}"/>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MEASURE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a:extLst>
              <a:ext uri="{FF2B5EF4-FFF2-40B4-BE49-F238E27FC236}">
                <a16:creationId xmlns:a16="http://schemas.microsoft.com/office/drawing/2014/main" id="{3FAE6840-C0F7-45E0-8D07-61D237E2F172}"/>
              </a:ext>
            </a:extLst>
          </p:cNvPr>
          <p:cNvSpPr>
            <a:spLocks noGrp="1" noChangeArrowheads="1"/>
          </p:cNvSpPr>
          <p:nvPr>
            <p:ph type="title"/>
          </p:nvPr>
        </p:nvSpPr>
        <p:spPr>
          <a:xfrm>
            <a:off x="1187450" y="1023938"/>
            <a:ext cx="6996113" cy="777875"/>
          </a:xfrm>
        </p:spPr>
        <p:txBody>
          <a:bodyPr/>
          <a:lstStyle/>
          <a:p>
            <a:r>
              <a:rPr lang="cs-CZ" altLang="cs-CZ"/>
              <a:t>Measure</a:t>
            </a:r>
          </a:p>
        </p:txBody>
      </p:sp>
      <p:sp>
        <p:nvSpPr>
          <p:cNvPr id="51203" name="Zástupný obsah 2">
            <a:extLst>
              <a:ext uri="{FF2B5EF4-FFF2-40B4-BE49-F238E27FC236}">
                <a16:creationId xmlns:a16="http://schemas.microsoft.com/office/drawing/2014/main" id="{625CC9F1-1616-4535-B525-E03167F1DAE6}"/>
              </a:ext>
            </a:extLst>
          </p:cNvPr>
          <p:cNvSpPr>
            <a:spLocks noGrp="1" noChangeArrowheads="1"/>
          </p:cNvSpPr>
          <p:nvPr>
            <p:ph idx="1"/>
          </p:nvPr>
        </p:nvSpPr>
        <p:spPr>
          <a:xfrm>
            <a:off x="1187450" y="1700213"/>
            <a:ext cx="7499350" cy="5157787"/>
          </a:xfrm>
        </p:spPr>
        <p:txBody>
          <a:bodyPr/>
          <a:lstStyle/>
          <a:p>
            <a:r>
              <a:rPr lang="cs-CZ" altLang="cs-CZ" sz="2000"/>
              <a:t>Measure (Měřit) je druhou fází metodiky DMAC a slouží především k zajištění správných a tedy i potřebných údajů o problému, který je předmětem projektu</a:t>
            </a:r>
          </a:p>
          <a:p>
            <a:r>
              <a:rPr lang="cs-CZ" altLang="cs-CZ" sz="2000"/>
              <a:t>Sběr kvalitních a spolehlivých dat je základem metodiky Lean Six Sigma</a:t>
            </a:r>
          </a:p>
          <a:p>
            <a:r>
              <a:rPr lang="cs-CZ" altLang="cs-CZ" sz="2000"/>
              <a:t>Bez něho není možné odhalit skutečnou podstatu problému</a:t>
            </a:r>
          </a:p>
          <a:p>
            <a:r>
              <a:rPr lang="cs-CZ" altLang="cs-CZ" sz="2000"/>
              <a:t>Chronické, zaryté problémy, které se nedaří vyřešit již delší čas, není možné ve většině případů vyřešit bez kvalitního sběru dat a jejich následné analýzy</a:t>
            </a:r>
          </a:p>
        </p:txBody>
      </p:sp>
      <p:sp>
        <p:nvSpPr>
          <p:cNvPr id="51204" name="Zástupný symbol pro číslo snímku 3">
            <a:extLst>
              <a:ext uri="{FF2B5EF4-FFF2-40B4-BE49-F238E27FC236}">
                <a16:creationId xmlns:a16="http://schemas.microsoft.com/office/drawing/2014/main" id="{50915FFC-6FDE-4191-8FD5-9D5F57E9F41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A2B02FEA-47C0-43A9-9D84-313B8E73B5A8}" type="slidenum">
              <a:rPr lang="cs-CZ" altLang="cs-CZ" sz="1400" smtClean="0">
                <a:solidFill>
                  <a:schemeClr val="bg1"/>
                </a:solidFill>
              </a:rPr>
              <a:pPr>
                <a:spcBef>
                  <a:spcPct val="0"/>
                </a:spcBef>
                <a:buFontTx/>
                <a:buNone/>
              </a:pPr>
              <a:t>47</a:t>
            </a:fld>
            <a:endParaRPr lang="cs-CZ" altLang="cs-CZ" sz="1400">
              <a:solidFill>
                <a:schemeClr val="bg1"/>
              </a:solidFill>
            </a:endParaRPr>
          </a:p>
        </p:txBody>
      </p:sp>
      <p:sp>
        <p:nvSpPr>
          <p:cNvPr id="51205" name="Zástupný symbol pro číslo snímku 3">
            <a:extLst>
              <a:ext uri="{FF2B5EF4-FFF2-40B4-BE49-F238E27FC236}">
                <a16:creationId xmlns:a16="http://schemas.microsoft.com/office/drawing/2014/main" id="{4A96411A-8CDC-4FEF-995D-5F3AA4CB115D}"/>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MEASURE</a:t>
            </a:r>
          </a:p>
        </p:txBody>
      </p:sp>
      <p:sp>
        <p:nvSpPr>
          <p:cNvPr id="51206" name="Zástupný symbol pro číslo snímku 3">
            <a:extLst>
              <a:ext uri="{FF2B5EF4-FFF2-40B4-BE49-F238E27FC236}">
                <a16:creationId xmlns:a16="http://schemas.microsoft.com/office/drawing/2014/main" id="{93C00D89-3688-4570-B89C-F816E6C0B277}"/>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97605571-E97E-46D6-8A6D-3F479CAAF959}"/>
              </a:ext>
            </a:extLst>
          </p:cNvPr>
          <p:cNvSpPr>
            <a:spLocks noGrp="1" noChangeArrowheads="1"/>
          </p:cNvSpPr>
          <p:nvPr>
            <p:ph type="title"/>
          </p:nvPr>
        </p:nvSpPr>
        <p:spPr/>
        <p:txBody>
          <a:bodyPr/>
          <a:lstStyle/>
          <a:p>
            <a:r>
              <a:rPr lang="cs-CZ" altLang="cs-CZ"/>
              <a:t>Mapování procesů</a:t>
            </a:r>
          </a:p>
        </p:txBody>
      </p:sp>
      <p:sp>
        <p:nvSpPr>
          <p:cNvPr id="52227" name="Zástupný obsah 2">
            <a:extLst>
              <a:ext uri="{FF2B5EF4-FFF2-40B4-BE49-F238E27FC236}">
                <a16:creationId xmlns:a16="http://schemas.microsoft.com/office/drawing/2014/main" id="{E5E7BC22-9CE2-4FF8-B471-DF12A7A84595}"/>
              </a:ext>
            </a:extLst>
          </p:cNvPr>
          <p:cNvSpPr>
            <a:spLocks noGrp="1" noChangeArrowheads="1"/>
          </p:cNvSpPr>
          <p:nvPr>
            <p:ph idx="1"/>
          </p:nvPr>
        </p:nvSpPr>
        <p:spPr>
          <a:xfrm>
            <a:off x="1182688" y="1773238"/>
            <a:ext cx="7499350" cy="4968875"/>
          </a:xfrm>
        </p:spPr>
        <p:txBody>
          <a:bodyPr/>
          <a:lstStyle/>
          <a:p>
            <a:r>
              <a:rPr lang="cs-CZ" altLang="cs-CZ" sz="2000"/>
              <a:t>Abychom věděli, kdy, kde a jak proces měřit – nutné zmapovat proces</a:t>
            </a:r>
          </a:p>
          <a:p>
            <a:r>
              <a:rPr lang="cs-CZ" altLang="cs-CZ" sz="2000"/>
              <a:t>Není nutné mapovat celý proces, jen část, která nás zajímá</a:t>
            </a:r>
          </a:p>
          <a:p>
            <a:r>
              <a:rPr lang="cs-CZ" altLang="cs-CZ" sz="2000"/>
              <a:t>Jak mapovat ?</a:t>
            </a:r>
          </a:p>
          <a:p>
            <a:pPr lvl="1"/>
            <a:r>
              <a:rPr lang="cs-CZ" altLang="cs-CZ" sz="1600"/>
              <a:t>Nejprve si musíme vymezit, jaký proces budeme sledovat</a:t>
            </a:r>
          </a:p>
          <a:p>
            <a:pPr lvl="1"/>
            <a:r>
              <a:rPr lang="cs-CZ" altLang="cs-CZ" sz="1600"/>
              <a:t>Je vhodné se jít podívat do procesu a vidět ho na vlastní oči</a:t>
            </a:r>
          </a:p>
          <a:p>
            <a:pPr lvl="1"/>
            <a:r>
              <a:rPr lang="cs-CZ" altLang="cs-CZ" sz="1600"/>
              <a:t>Připravit workshop, kde se daný proces zmapuje, délka workshopu závisí na velikosti procesu</a:t>
            </a:r>
          </a:p>
          <a:p>
            <a:r>
              <a:rPr lang="cs-CZ" altLang="cs-CZ" sz="2000"/>
              <a:t>Prostředky, které jsou k mapování potřeba:</a:t>
            </a:r>
          </a:p>
          <a:p>
            <a:pPr lvl="1"/>
            <a:r>
              <a:rPr lang="cs-CZ" altLang="cs-CZ" sz="1600"/>
              <a:t>Tabule, či volná zeď, psací pomůcky, dobrá je i kamera nebo foťák</a:t>
            </a:r>
          </a:p>
          <a:p>
            <a:r>
              <a:rPr lang="cs-CZ" altLang="cs-CZ" sz="2000"/>
              <a:t>Vývojové diagramy zobrazují sekvenci procesních kroků, tak jak na sebe navazují, poskytují informace o fungování procesu</a:t>
            </a:r>
          </a:p>
          <a:p>
            <a:r>
              <a:rPr lang="cs-CZ" altLang="cs-CZ" sz="2000"/>
              <a:t>Nejčastěji používané – Plaveckých drah, Špagetový diagram</a:t>
            </a:r>
          </a:p>
        </p:txBody>
      </p:sp>
      <p:sp>
        <p:nvSpPr>
          <p:cNvPr id="52228" name="Zástupný symbol pro číslo snímku 3">
            <a:extLst>
              <a:ext uri="{FF2B5EF4-FFF2-40B4-BE49-F238E27FC236}">
                <a16:creationId xmlns:a16="http://schemas.microsoft.com/office/drawing/2014/main" id="{1B3DA289-DB7A-40F1-9075-7AEB8B318E9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21941428-8F30-48A0-887D-C040274D89AD}" type="slidenum">
              <a:rPr lang="cs-CZ" altLang="cs-CZ" sz="1400" smtClean="0">
                <a:solidFill>
                  <a:schemeClr val="bg1"/>
                </a:solidFill>
              </a:rPr>
              <a:pPr>
                <a:spcBef>
                  <a:spcPct val="0"/>
                </a:spcBef>
                <a:buFontTx/>
                <a:buNone/>
              </a:pPr>
              <a:t>48</a:t>
            </a:fld>
            <a:endParaRPr lang="cs-CZ" altLang="cs-CZ" sz="1400">
              <a:solidFill>
                <a:schemeClr val="bg1"/>
              </a:solidFill>
            </a:endParaRPr>
          </a:p>
        </p:txBody>
      </p:sp>
      <p:sp>
        <p:nvSpPr>
          <p:cNvPr id="52229" name="Zástupný symbol pro číslo snímku 3">
            <a:extLst>
              <a:ext uri="{FF2B5EF4-FFF2-40B4-BE49-F238E27FC236}">
                <a16:creationId xmlns:a16="http://schemas.microsoft.com/office/drawing/2014/main" id="{DD9C9E40-FD50-4425-BDE9-870583E74CA0}"/>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52230" name="Zástupný symbol pro číslo snímku 3">
            <a:extLst>
              <a:ext uri="{FF2B5EF4-FFF2-40B4-BE49-F238E27FC236}">
                <a16:creationId xmlns:a16="http://schemas.microsoft.com/office/drawing/2014/main" id="{CF67016D-81FA-4756-A1BD-438C1061C0F4}"/>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MEASURE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5596FF20-106C-44B9-BA81-24CFB3F50E7D}"/>
              </a:ext>
            </a:extLst>
          </p:cNvPr>
          <p:cNvSpPr>
            <a:spLocks noGrp="1" noChangeArrowheads="1"/>
          </p:cNvSpPr>
          <p:nvPr>
            <p:ph type="title"/>
          </p:nvPr>
        </p:nvSpPr>
        <p:spPr>
          <a:xfrm>
            <a:off x="1187450" y="1023938"/>
            <a:ext cx="6996113" cy="777875"/>
          </a:xfrm>
        </p:spPr>
        <p:txBody>
          <a:bodyPr/>
          <a:lstStyle/>
          <a:p>
            <a:r>
              <a:rPr lang="cs-CZ" altLang="cs-CZ"/>
              <a:t>Plán sběru dat</a:t>
            </a:r>
          </a:p>
        </p:txBody>
      </p:sp>
      <p:sp>
        <p:nvSpPr>
          <p:cNvPr id="53251" name="Zástupný obsah 2">
            <a:extLst>
              <a:ext uri="{FF2B5EF4-FFF2-40B4-BE49-F238E27FC236}">
                <a16:creationId xmlns:a16="http://schemas.microsoft.com/office/drawing/2014/main" id="{A98B4D7E-0C9F-46D6-828C-6EDD96B40733}"/>
              </a:ext>
            </a:extLst>
          </p:cNvPr>
          <p:cNvSpPr>
            <a:spLocks noGrp="1" noChangeArrowheads="1"/>
          </p:cNvSpPr>
          <p:nvPr>
            <p:ph idx="1"/>
          </p:nvPr>
        </p:nvSpPr>
        <p:spPr>
          <a:xfrm>
            <a:off x="1187450" y="1700213"/>
            <a:ext cx="7499350" cy="5157787"/>
          </a:xfrm>
        </p:spPr>
        <p:txBody>
          <a:bodyPr/>
          <a:lstStyle/>
          <a:p>
            <a:r>
              <a:rPr lang="cs-CZ" altLang="cs-CZ" sz="2000"/>
              <a:t>Jedná se o jeden z nejdůležitějších kroků celé fáze, možná i metodiky jelikož nesbíráním vhodného typu, frekvence či množství dat, můžeme způsobit, že nedojde k odhalení pravé kořenové příčiny nebo ji odhalíme pouze z části</a:t>
            </a:r>
          </a:p>
          <a:p>
            <a:r>
              <a:rPr lang="cs-CZ" altLang="cs-CZ" sz="2000"/>
              <a:t>Je nutné pečlivě plán sběru dat připravit a vyjasnit si základní parametry:</a:t>
            </a:r>
          </a:p>
          <a:p>
            <a:pPr lvl="1"/>
            <a:r>
              <a:rPr lang="cs-CZ" altLang="cs-CZ" sz="1600"/>
              <a:t>Co budeme měřit (parametr, typ dat, rozsah)</a:t>
            </a:r>
          </a:p>
          <a:p>
            <a:pPr lvl="1"/>
            <a:r>
              <a:rPr lang="cs-CZ" altLang="cs-CZ" sz="1600"/>
              <a:t>Jak to budeme měřit (Operační definice)</a:t>
            </a:r>
          </a:p>
          <a:p>
            <a:pPr lvl="1"/>
            <a:r>
              <a:rPr lang="cs-CZ" altLang="cs-CZ" sz="1600"/>
              <a:t>Kdy to budeme měřit (Frekvence sběru dat)</a:t>
            </a:r>
          </a:p>
          <a:p>
            <a:pPr lvl="1"/>
            <a:r>
              <a:rPr lang="cs-CZ" altLang="cs-CZ" sz="1600"/>
              <a:t>Čím to budeme měřit (Měřící nástroj určený pro měření)</a:t>
            </a:r>
          </a:p>
          <a:p>
            <a:pPr lvl="1"/>
            <a:r>
              <a:rPr lang="cs-CZ" altLang="cs-CZ" sz="1600"/>
              <a:t>Kdo to bude měřit (Osoby, které budou měřit, nebo jiným způsobem získávat data)</a:t>
            </a:r>
          </a:p>
          <a:p>
            <a:r>
              <a:rPr lang="cs-CZ" altLang="cs-CZ" sz="2000"/>
              <a:t>Co budeme měřit?</a:t>
            </a:r>
          </a:p>
          <a:p>
            <a:pPr lvl="1"/>
            <a:r>
              <a:rPr lang="cs-CZ" altLang="cs-CZ" sz="1600"/>
              <a:t>Metriky/KPI – klíčové ukazatele výkonnosti (Chybovost [%], zmetkovost [%], Time to yes [bankovnictví], Počet vyrobených kusů, Tact time, úroveň Sigma, způsobilost procesu </a:t>
            </a:r>
          </a:p>
        </p:txBody>
      </p:sp>
      <p:sp>
        <p:nvSpPr>
          <p:cNvPr id="53252" name="Zástupný symbol pro číslo snímku 3">
            <a:extLst>
              <a:ext uri="{FF2B5EF4-FFF2-40B4-BE49-F238E27FC236}">
                <a16:creationId xmlns:a16="http://schemas.microsoft.com/office/drawing/2014/main" id="{F138908F-5D01-4B1C-BA4C-9F2E5378D1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69C02D31-2F5C-44E1-89BA-B9FA2B3F4F6F}" type="slidenum">
              <a:rPr lang="cs-CZ" altLang="cs-CZ" sz="1400" smtClean="0">
                <a:solidFill>
                  <a:schemeClr val="bg1"/>
                </a:solidFill>
              </a:rPr>
              <a:pPr>
                <a:spcBef>
                  <a:spcPct val="0"/>
                </a:spcBef>
                <a:buFontTx/>
                <a:buNone/>
              </a:pPr>
              <a:t>49</a:t>
            </a:fld>
            <a:endParaRPr lang="cs-CZ" altLang="cs-CZ" sz="1400">
              <a:solidFill>
                <a:schemeClr val="bg1"/>
              </a:solidFill>
            </a:endParaRPr>
          </a:p>
        </p:txBody>
      </p:sp>
      <p:sp>
        <p:nvSpPr>
          <p:cNvPr id="53253" name="Zástupný symbol pro číslo snímku 3">
            <a:extLst>
              <a:ext uri="{FF2B5EF4-FFF2-40B4-BE49-F238E27FC236}">
                <a16:creationId xmlns:a16="http://schemas.microsoft.com/office/drawing/2014/main" id="{0AF852A1-8228-41F3-B282-B3D0E6B43985}"/>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53254" name="Zástupný symbol pro číslo snímku 3">
            <a:extLst>
              <a:ext uri="{FF2B5EF4-FFF2-40B4-BE49-F238E27FC236}">
                <a16:creationId xmlns:a16="http://schemas.microsoft.com/office/drawing/2014/main" id="{84D2A541-3C71-46BA-A08D-0C8AD4799451}"/>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MEASURE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546B4AD2-F04E-4643-8150-19D36CF25695}"/>
              </a:ext>
            </a:extLst>
          </p:cNvPr>
          <p:cNvSpPr>
            <a:spLocks noGrp="1" noChangeArrowheads="1"/>
          </p:cNvSpPr>
          <p:nvPr>
            <p:ph type="title"/>
          </p:nvPr>
        </p:nvSpPr>
        <p:spPr>
          <a:xfrm>
            <a:off x="1073150" y="822325"/>
            <a:ext cx="6996113" cy="777875"/>
          </a:xfrm>
        </p:spPr>
        <p:txBody>
          <a:bodyPr/>
          <a:lstStyle/>
          <a:p>
            <a:r>
              <a:rPr lang="cs-CZ" altLang="cs-CZ"/>
              <a:t>Historie LEAN SIX SIGMA v čase</a:t>
            </a:r>
          </a:p>
        </p:txBody>
      </p:sp>
      <p:pic>
        <p:nvPicPr>
          <p:cNvPr id="8195" name="Zástupný obsah 6" descr="Obsah obrázku snímek obrazovky, text&#10;&#10;Popis byl vytvořen automaticky">
            <a:extLst>
              <a:ext uri="{FF2B5EF4-FFF2-40B4-BE49-F238E27FC236}">
                <a16:creationId xmlns:a16="http://schemas.microsoft.com/office/drawing/2014/main" id="{62CA39A4-A107-4C8F-8612-471B8E5838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17713" y="1585913"/>
            <a:ext cx="5108575" cy="5272087"/>
          </a:xfrm>
        </p:spPr>
      </p:pic>
      <p:sp>
        <p:nvSpPr>
          <p:cNvPr id="8196" name="Zástupný symbol pro číslo snímku 3">
            <a:extLst>
              <a:ext uri="{FF2B5EF4-FFF2-40B4-BE49-F238E27FC236}">
                <a16:creationId xmlns:a16="http://schemas.microsoft.com/office/drawing/2014/main" id="{FCB34E6E-4640-45F8-9420-838A64136C5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B42EB93F-FE57-4CB8-8FC5-9002B1BC7364}" type="slidenum">
              <a:rPr lang="cs-CZ" altLang="cs-CZ" sz="1400" smtClean="0">
                <a:solidFill>
                  <a:schemeClr val="bg1"/>
                </a:solidFill>
              </a:rPr>
              <a:pPr>
                <a:spcBef>
                  <a:spcPct val="0"/>
                </a:spcBef>
                <a:buFontTx/>
                <a:buNone/>
              </a:pPr>
              <a:t>5</a:t>
            </a:fld>
            <a:endParaRPr lang="cs-CZ" altLang="cs-CZ" sz="1400">
              <a:solidFill>
                <a:schemeClr val="bg1"/>
              </a:solidFill>
            </a:endParaRPr>
          </a:p>
        </p:txBody>
      </p:sp>
      <p:sp>
        <p:nvSpPr>
          <p:cNvPr id="8197" name="Zástupný symbol pro číslo snímku 3">
            <a:extLst>
              <a:ext uri="{FF2B5EF4-FFF2-40B4-BE49-F238E27FC236}">
                <a16:creationId xmlns:a16="http://schemas.microsoft.com/office/drawing/2014/main" id="{37DCF122-08B9-4C7F-A1C9-0FB91A1AA4FC}"/>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obsah 2">
            <a:extLst>
              <a:ext uri="{FF2B5EF4-FFF2-40B4-BE49-F238E27FC236}">
                <a16:creationId xmlns:a16="http://schemas.microsoft.com/office/drawing/2014/main" id="{B5AC67C7-25C6-4C37-8D0A-0F10F81E2330}"/>
              </a:ext>
            </a:extLst>
          </p:cNvPr>
          <p:cNvSpPr>
            <a:spLocks noGrp="1" noChangeArrowheads="1"/>
          </p:cNvSpPr>
          <p:nvPr>
            <p:ph idx="1"/>
          </p:nvPr>
        </p:nvSpPr>
        <p:spPr>
          <a:xfrm>
            <a:off x="1187450" y="981075"/>
            <a:ext cx="7499350" cy="5145088"/>
          </a:xfrm>
        </p:spPr>
        <p:txBody>
          <a:bodyPr/>
          <a:lstStyle/>
          <a:p>
            <a:r>
              <a:rPr lang="cs-CZ" altLang="cs-CZ" sz="2000"/>
              <a:t>Stratifikace dat – Pro správný a komplexní sběr dat je nutné data stratifikovat, tedy sbírat je do skupin podle námi zvoleného faktoru</a:t>
            </a:r>
          </a:p>
          <a:p>
            <a:r>
              <a:rPr lang="cs-CZ" altLang="cs-CZ" sz="2000"/>
              <a:t>Účelem tak komplexního sběru dat je, přesně určit podmínky a okolnosti a zároveň přesně lokalizovat daný problém</a:t>
            </a:r>
          </a:p>
          <a:p>
            <a:r>
              <a:rPr lang="cs-CZ" altLang="cs-CZ" sz="2000"/>
              <a:t>Příklad možného sběru dat v následující tabulce</a:t>
            </a:r>
          </a:p>
        </p:txBody>
      </p:sp>
      <p:sp>
        <p:nvSpPr>
          <p:cNvPr id="54275" name="Zástupný symbol pro číslo snímku 3">
            <a:extLst>
              <a:ext uri="{FF2B5EF4-FFF2-40B4-BE49-F238E27FC236}">
                <a16:creationId xmlns:a16="http://schemas.microsoft.com/office/drawing/2014/main" id="{FA4B421F-67C6-4D3B-BA79-522FCD9601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B805BAE8-B0BD-452D-A51C-5641870CF795}" type="slidenum">
              <a:rPr lang="cs-CZ" altLang="cs-CZ" sz="1400" smtClean="0">
                <a:solidFill>
                  <a:schemeClr val="bg1"/>
                </a:solidFill>
              </a:rPr>
              <a:pPr>
                <a:spcBef>
                  <a:spcPct val="0"/>
                </a:spcBef>
                <a:buFontTx/>
                <a:buNone/>
              </a:pPr>
              <a:t>50</a:t>
            </a:fld>
            <a:endParaRPr lang="cs-CZ" altLang="cs-CZ" sz="1400">
              <a:solidFill>
                <a:schemeClr val="bg1"/>
              </a:solidFill>
            </a:endParaRPr>
          </a:p>
        </p:txBody>
      </p:sp>
      <p:sp>
        <p:nvSpPr>
          <p:cNvPr id="54276" name="Zástupný symbol pro číslo snímku 3">
            <a:extLst>
              <a:ext uri="{FF2B5EF4-FFF2-40B4-BE49-F238E27FC236}">
                <a16:creationId xmlns:a16="http://schemas.microsoft.com/office/drawing/2014/main" id="{69BBB859-2561-4C5C-B659-08494CB2B358}"/>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54277" name="Zástupný symbol pro číslo snímku 3">
            <a:extLst>
              <a:ext uri="{FF2B5EF4-FFF2-40B4-BE49-F238E27FC236}">
                <a16:creationId xmlns:a16="http://schemas.microsoft.com/office/drawing/2014/main" id="{FBA6B994-CD4E-4580-B2B9-F01216B3DAF2}"/>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MEASURE</a:t>
            </a:r>
          </a:p>
        </p:txBody>
      </p:sp>
      <p:pic>
        <p:nvPicPr>
          <p:cNvPr id="54278" name="Obrázek 8" descr="Obsah obrázku snímek obrazovky&#10;&#10;Popis byl vytvořen automaticky">
            <a:extLst>
              <a:ext uri="{FF2B5EF4-FFF2-40B4-BE49-F238E27FC236}">
                <a16:creationId xmlns:a16="http://schemas.microsoft.com/office/drawing/2014/main" id="{3612FC95-8758-4BAD-88F8-FDED6CFC8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789363"/>
            <a:ext cx="8785225"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a:extLst>
              <a:ext uri="{FF2B5EF4-FFF2-40B4-BE49-F238E27FC236}">
                <a16:creationId xmlns:a16="http://schemas.microsoft.com/office/drawing/2014/main" id="{5A83BA7E-46FC-4801-9575-E4E5DCC6C143}"/>
              </a:ext>
            </a:extLst>
          </p:cNvPr>
          <p:cNvSpPr>
            <a:spLocks noGrp="1" noChangeArrowheads="1"/>
          </p:cNvSpPr>
          <p:nvPr>
            <p:ph type="title"/>
          </p:nvPr>
        </p:nvSpPr>
        <p:spPr>
          <a:xfrm>
            <a:off x="1187450" y="1125538"/>
            <a:ext cx="7499350" cy="777875"/>
          </a:xfrm>
        </p:spPr>
        <p:txBody>
          <a:bodyPr/>
          <a:lstStyle/>
          <a:p>
            <a:r>
              <a:rPr lang="cs-CZ" altLang="cs-CZ"/>
              <a:t>MSA – ANALÝZA SYSTÉMU MĚŘENÍ</a:t>
            </a:r>
          </a:p>
        </p:txBody>
      </p:sp>
      <p:sp>
        <p:nvSpPr>
          <p:cNvPr id="55299" name="Zástupný obsah 2">
            <a:extLst>
              <a:ext uri="{FF2B5EF4-FFF2-40B4-BE49-F238E27FC236}">
                <a16:creationId xmlns:a16="http://schemas.microsoft.com/office/drawing/2014/main" id="{A424C290-6188-408C-9905-5979D37B5B50}"/>
              </a:ext>
            </a:extLst>
          </p:cNvPr>
          <p:cNvSpPr>
            <a:spLocks noGrp="1" noChangeArrowheads="1"/>
          </p:cNvSpPr>
          <p:nvPr>
            <p:ph idx="1"/>
          </p:nvPr>
        </p:nvSpPr>
        <p:spPr>
          <a:xfrm>
            <a:off x="1187450" y="1773238"/>
            <a:ext cx="7499350" cy="4824412"/>
          </a:xfrm>
        </p:spPr>
        <p:txBody>
          <a:bodyPr/>
          <a:lstStyle/>
          <a:p>
            <a:r>
              <a:rPr lang="cs-CZ" altLang="cs-CZ" sz="2000"/>
              <a:t>K tomu, abychom mohli považovat data za spolehlivá a mohli vyloučit fakt, že náš měřicí systém neměří správně, tak je třeba provést studii MSA (Measurement System Analysis) neboli analýzu systému měření</a:t>
            </a:r>
          </a:p>
          <a:p>
            <a:r>
              <a:rPr lang="cs-CZ" altLang="cs-CZ" sz="2000"/>
              <a:t>Výsledky měření nesmí být ovlivněny měřidlem, osobou, která proces vykonává a ani postupem či samotným měřením</a:t>
            </a:r>
          </a:p>
          <a:p>
            <a:r>
              <a:rPr lang="cs-CZ" altLang="cs-CZ" sz="2000"/>
              <a:t>Tato analýza musí být provedena před samotným měřením, tedy před samotným sběrem dat, zálěží však na charakteru problému a typu procesu</a:t>
            </a:r>
          </a:p>
          <a:p>
            <a:r>
              <a:rPr lang="cs-CZ" altLang="cs-CZ" sz="2000"/>
              <a:t>Postup jak ověřit spolehlivost systému měření, obvykle začíná selekcí určitého počtu vzorků (5 – 10 ks), tento počet a samotné vybrané kusy by měly charakterizovat variabilitu procesu</a:t>
            </a:r>
          </a:p>
          <a:p>
            <a:r>
              <a:rPr lang="cs-CZ" altLang="cs-CZ" sz="2000"/>
              <a:t>Na těchto vzorcích je následně opakovaně provedeno měření a to různými operátory, avšak za stejných podmínek měření</a:t>
            </a:r>
          </a:p>
        </p:txBody>
      </p:sp>
      <p:sp>
        <p:nvSpPr>
          <p:cNvPr id="55300" name="Zástupný symbol pro číslo snímku 3">
            <a:extLst>
              <a:ext uri="{FF2B5EF4-FFF2-40B4-BE49-F238E27FC236}">
                <a16:creationId xmlns:a16="http://schemas.microsoft.com/office/drawing/2014/main" id="{03BB3BA8-4F0C-4141-94BD-BBF3CAF2B75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2E6B68EE-0B41-4DA7-B91B-873A1A9CFED2}" type="slidenum">
              <a:rPr lang="cs-CZ" altLang="cs-CZ" sz="1400" smtClean="0">
                <a:solidFill>
                  <a:schemeClr val="bg1"/>
                </a:solidFill>
              </a:rPr>
              <a:pPr>
                <a:spcBef>
                  <a:spcPct val="0"/>
                </a:spcBef>
                <a:buFontTx/>
                <a:buNone/>
              </a:pPr>
              <a:t>51</a:t>
            </a:fld>
            <a:endParaRPr lang="cs-CZ" altLang="cs-CZ" sz="1400">
              <a:solidFill>
                <a:schemeClr val="bg1"/>
              </a:solidFill>
            </a:endParaRPr>
          </a:p>
        </p:txBody>
      </p:sp>
      <p:sp>
        <p:nvSpPr>
          <p:cNvPr id="55301" name="Zástupný symbol pro číslo snímku 3">
            <a:extLst>
              <a:ext uri="{FF2B5EF4-FFF2-40B4-BE49-F238E27FC236}">
                <a16:creationId xmlns:a16="http://schemas.microsoft.com/office/drawing/2014/main" id="{F2DA08F3-0DD5-4E16-9581-12EB6A1EEAD6}"/>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55302" name="Zástupný symbol pro číslo snímku 3">
            <a:extLst>
              <a:ext uri="{FF2B5EF4-FFF2-40B4-BE49-F238E27FC236}">
                <a16:creationId xmlns:a16="http://schemas.microsoft.com/office/drawing/2014/main" id="{32BB0F06-00B1-43A4-A963-5646A5EF20B7}"/>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MEASURE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obsah 2">
            <a:extLst>
              <a:ext uri="{FF2B5EF4-FFF2-40B4-BE49-F238E27FC236}">
                <a16:creationId xmlns:a16="http://schemas.microsoft.com/office/drawing/2014/main" id="{949CD918-6DCC-4A2B-B7F3-C55126025C36}"/>
              </a:ext>
            </a:extLst>
          </p:cNvPr>
          <p:cNvSpPr>
            <a:spLocks noGrp="1" noChangeArrowheads="1"/>
          </p:cNvSpPr>
          <p:nvPr>
            <p:ph idx="1"/>
          </p:nvPr>
        </p:nvSpPr>
        <p:spPr>
          <a:xfrm>
            <a:off x="1187450" y="908050"/>
            <a:ext cx="7499350" cy="5689600"/>
          </a:xfrm>
        </p:spPr>
        <p:txBody>
          <a:bodyPr/>
          <a:lstStyle/>
          <a:p>
            <a:r>
              <a:rPr lang="cs-CZ" altLang="cs-CZ" sz="2000"/>
              <a:t>Výsledky jsou zaznamenány a následně je vyhodnoceno, zda bylo měření zopakováno pokaždé se stejným výsledkem (opakovatelnost) a zda se jednotlivé výsledné hodnoty shodují mezi sebou (reprodukovatelnost), případně zda byl vzorek shodně porovnán s referenčním kusem (atributivní data)</a:t>
            </a:r>
          </a:p>
          <a:p>
            <a:r>
              <a:rPr lang="cs-CZ" altLang="cs-CZ" sz="2000"/>
              <a:t>Hodnotí se </a:t>
            </a:r>
          </a:p>
          <a:p>
            <a:pPr lvl="1"/>
            <a:r>
              <a:rPr lang="cs-CZ" altLang="cs-CZ" sz="1600"/>
              <a:t>Opakovatelnost, reprodukovatelnost, strannost, linearita</a:t>
            </a:r>
          </a:p>
          <a:p>
            <a:endParaRPr lang="cs-CZ" altLang="cs-CZ" sz="2000"/>
          </a:p>
        </p:txBody>
      </p:sp>
      <p:sp>
        <p:nvSpPr>
          <p:cNvPr id="56323" name="Zástupný symbol pro číslo snímku 3">
            <a:extLst>
              <a:ext uri="{FF2B5EF4-FFF2-40B4-BE49-F238E27FC236}">
                <a16:creationId xmlns:a16="http://schemas.microsoft.com/office/drawing/2014/main" id="{10E6F102-AFFC-41C1-A9DD-6547631AA29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623BDDEA-E229-4D55-9A8C-51197AFC3442}" type="slidenum">
              <a:rPr lang="cs-CZ" altLang="cs-CZ" sz="1400" smtClean="0">
                <a:solidFill>
                  <a:schemeClr val="bg1"/>
                </a:solidFill>
              </a:rPr>
              <a:pPr>
                <a:spcBef>
                  <a:spcPct val="0"/>
                </a:spcBef>
                <a:buFontTx/>
                <a:buNone/>
              </a:pPr>
              <a:t>52</a:t>
            </a:fld>
            <a:endParaRPr lang="cs-CZ" altLang="cs-CZ" sz="1400">
              <a:solidFill>
                <a:schemeClr val="bg1"/>
              </a:solidFill>
            </a:endParaRPr>
          </a:p>
        </p:txBody>
      </p:sp>
      <p:sp>
        <p:nvSpPr>
          <p:cNvPr id="56324" name="Zástupný symbol pro číslo snímku 3">
            <a:extLst>
              <a:ext uri="{FF2B5EF4-FFF2-40B4-BE49-F238E27FC236}">
                <a16:creationId xmlns:a16="http://schemas.microsoft.com/office/drawing/2014/main" id="{F542964E-7C52-49BC-8968-8D689D67F963}"/>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56325" name="Zástupný symbol pro číslo snímku 3">
            <a:extLst>
              <a:ext uri="{FF2B5EF4-FFF2-40B4-BE49-F238E27FC236}">
                <a16:creationId xmlns:a16="http://schemas.microsoft.com/office/drawing/2014/main" id="{8B60F4C5-F4BC-4987-8051-37D1179517E5}"/>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MEASURE</a:t>
            </a:r>
          </a:p>
        </p:txBody>
      </p:sp>
      <p:pic>
        <p:nvPicPr>
          <p:cNvPr id="56326" name="Obrázek 8" descr="Obsah obrázku text&#10;&#10;Popis byl vytvořen automaticky">
            <a:extLst>
              <a:ext uri="{FF2B5EF4-FFF2-40B4-BE49-F238E27FC236}">
                <a16:creationId xmlns:a16="http://schemas.microsoft.com/office/drawing/2014/main" id="{CDA23057-7D04-4B0D-80AA-DECFFE2E3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3482975"/>
            <a:ext cx="65278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a:extLst>
              <a:ext uri="{FF2B5EF4-FFF2-40B4-BE49-F238E27FC236}">
                <a16:creationId xmlns:a16="http://schemas.microsoft.com/office/drawing/2014/main" id="{915D94DF-79B0-4F06-B942-E2C0C1B8CA79}"/>
              </a:ext>
            </a:extLst>
          </p:cNvPr>
          <p:cNvSpPr>
            <a:spLocks noGrp="1" noChangeArrowheads="1"/>
          </p:cNvSpPr>
          <p:nvPr>
            <p:ph type="title"/>
          </p:nvPr>
        </p:nvSpPr>
        <p:spPr/>
        <p:txBody>
          <a:bodyPr/>
          <a:lstStyle/>
          <a:p>
            <a:r>
              <a:rPr lang="cs-CZ" altLang="cs-CZ"/>
              <a:t>Interpretace naměřených dat</a:t>
            </a:r>
          </a:p>
        </p:txBody>
      </p:sp>
      <p:sp>
        <p:nvSpPr>
          <p:cNvPr id="57347" name="Zástupný obsah 2">
            <a:extLst>
              <a:ext uri="{FF2B5EF4-FFF2-40B4-BE49-F238E27FC236}">
                <a16:creationId xmlns:a16="http://schemas.microsoft.com/office/drawing/2014/main" id="{FA71132E-F3A5-4B7B-BBFE-A105B2E122A0}"/>
              </a:ext>
            </a:extLst>
          </p:cNvPr>
          <p:cNvSpPr>
            <a:spLocks noGrp="1" noChangeArrowheads="1"/>
          </p:cNvSpPr>
          <p:nvPr>
            <p:ph idx="1"/>
          </p:nvPr>
        </p:nvSpPr>
        <p:spPr/>
        <p:txBody>
          <a:bodyPr/>
          <a:lstStyle/>
          <a:p>
            <a:r>
              <a:rPr lang="cs-CZ" altLang="cs-CZ" sz="2000"/>
              <a:t>Po naměření dat je důležité vybrat ty správné prostředky pro jejich interpretaci. Nesprávnou volbou tohoto prostředku (grafu) nemusím vždy nakročit ke správné cestě pro odhalení kořenových příčin problému</a:t>
            </a:r>
          </a:p>
          <a:p>
            <a:r>
              <a:rPr lang="cs-CZ" altLang="cs-CZ" sz="2000"/>
              <a:t>Používá se zde:</a:t>
            </a:r>
            <a:endParaRPr lang="cs-CZ" altLang="cs-CZ" sz="1000"/>
          </a:p>
          <a:p>
            <a:pPr lvl="1"/>
            <a:r>
              <a:rPr lang="cs-CZ" altLang="cs-CZ" sz="1600"/>
              <a:t>Histogram</a:t>
            </a:r>
          </a:p>
          <a:p>
            <a:pPr lvl="1"/>
            <a:r>
              <a:rPr lang="cs-CZ" altLang="cs-CZ" sz="1600"/>
              <a:t>Paretův diagram</a:t>
            </a:r>
          </a:p>
          <a:p>
            <a:pPr lvl="1"/>
            <a:r>
              <a:rPr lang="cs-CZ" altLang="cs-CZ" sz="1600"/>
              <a:t>Boxplot</a:t>
            </a:r>
          </a:p>
          <a:p>
            <a:pPr lvl="1"/>
            <a:r>
              <a:rPr lang="cs-CZ" altLang="cs-CZ" sz="1600"/>
              <a:t>Regulační diagram</a:t>
            </a:r>
          </a:p>
          <a:p>
            <a:pPr lvl="1"/>
            <a:endParaRPr lang="cs-CZ" altLang="cs-CZ" sz="1600"/>
          </a:p>
        </p:txBody>
      </p:sp>
      <p:sp>
        <p:nvSpPr>
          <p:cNvPr id="57348" name="Zástupný symbol pro číslo snímku 3">
            <a:extLst>
              <a:ext uri="{FF2B5EF4-FFF2-40B4-BE49-F238E27FC236}">
                <a16:creationId xmlns:a16="http://schemas.microsoft.com/office/drawing/2014/main" id="{65BC9EB1-64FB-43A1-B148-1227B0D45CC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34E501D7-AA0F-4749-9EEF-8874F8D27191}" type="slidenum">
              <a:rPr lang="cs-CZ" altLang="cs-CZ" sz="1400" smtClean="0">
                <a:solidFill>
                  <a:schemeClr val="bg1"/>
                </a:solidFill>
              </a:rPr>
              <a:pPr>
                <a:spcBef>
                  <a:spcPct val="0"/>
                </a:spcBef>
                <a:buFontTx/>
                <a:buNone/>
              </a:pPr>
              <a:t>53</a:t>
            </a:fld>
            <a:endParaRPr lang="cs-CZ" altLang="cs-CZ" sz="1400">
              <a:solidFill>
                <a:schemeClr val="bg1"/>
              </a:solidFill>
            </a:endParaRPr>
          </a:p>
        </p:txBody>
      </p:sp>
      <p:sp>
        <p:nvSpPr>
          <p:cNvPr id="57349" name="Zástupný symbol pro číslo snímku 3">
            <a:extLst>
              <a:ext uri="{FF2B5EF4-FFF2-40B4-BE49-F238E27FC236}">
                <a16:creationId xmlns:a16="http://schemas.microsoft.com/office/drawing/2014/main" id="{9E37EE72-A4BD-4B0D-B41B-AD24E0FA7638}"/>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57350" name="Zástupný symbol pro číslo snímku 3">
            <a:extLst>
              <a:ext uri="{FF2B5EF4-FFF2-40B4-BE49-F238E27FC236}">
                <a16:creationId xmlns:a16="http://schemas.microsoft.com/office/drawing/2014/main" id="{1BB46E11-A9A5-4CE1-BD3E-5DF66CCCC90F}"/>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MEASURE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a:extLst>
              <a:ext uri="{FF2B5EF4-FFF2-40B4-BE49-F238E27FC236}">
                <a16:creationId xmlns:a16="http://schemas.microsoft.com/office/drawing/2014/main" id="{744BF339-BCD6-428A-876E-F83F526B6EDA}"/>
              </a:ext>
            </a:extLst>
          </p:cNvPr>
          <p:cNvSpPr>
            <a:spLocks noGrp="1" noChangeArrowheads="1"/>
          </p:cNvSpPr>
          <p:nvPr>
            <p:ph type="title"/>
          </p:nvPr>
        </p:nvSpPr>
        <p:spPr>
          <a:xfrm>
            <a:off x="1187450" y="781050"/>
            <a:ext cx="6996113" cy="777875"/>
          </a:xfrm>
        </p:spPr>
        <p:txBody>
          <a:bodyPr/>
          <a:lstStyle/>
          <a:p>
            <a:r>
              <a:rPr lang="cs-CZ" altLang="cs-CZ"/>
              <a:t>Způsobilost procesu</a:t>
            </a:r>
          </a:p>
        </p:txBody>
      </p:sp>
      <p:sp>
        <p:nvSpPr>
          <p:cNvPr id="58371" name="Zástupný obsah 2">
            <a:extLst>
              <a:ext uri="{FF2B5EF4-FFF2-40B4-BE49-F238E27FC236}">
                <a16:creationId xmlns:a16="http://schemas.microsoft.com/office/drawing/2014/main" id="{07FD5BCE-18D3-4EC7-8676-7537C686E8D9}"/>
              </a:ext>
            </a:extLst>
          </p:cNvPr>
          <p:cNvSpPr>
            <a:spLocks noGrp="1" noChangeArrowheads="1"/>
          </p:cNvSpPr>
          <p:nvPr>
            <p:ph idx="1"/>
          </p:nvPr>
        </p:nvSpPr>
        <p:spPr>
          <a:xfrm>
            <a:off x="1187450" y="1290638"/>
            <a:ext cx="7499350" cy="5445125"/>
          </a:xfrm>
        </p:spPr>
        <p:txBody>
          <a:bodyPr/>
          <a:lstStyle/>
          <a:p>
            <a:r>
              <a:rPr lang="cs-CZ" altLang="cs-CZ" sz="2000"/>
              <a:t>Způsobilost procesu je jeden z nejdůležitějších procesních parametrů, který udává jeho dlouhodobou schopnost dodávat výstup v rozmezí tolerovaných hodnot či specifikovaného standardu (tak jak to zákazník požaduje)</a:t>
            </a:r>
          </a:p>
          <a:p>
            <a:r>
              <a:rPr lang="pl-PL" altLang="cs-CZ" sz="2000"/>
              <a:t>Vyjadřuje nejen to co požaduje zákazník, ale i to co je proces schopen nabídnout</a:t>
            </a:r>
          </a:p>
          <a:p>
            <a:r>
              <a:rPr lang="cs-CZ" altLang="cs-CZ" sz="2000"/>
              <a:t>Důvodů proč způsobilost procesu počítat je hned několik. Nejvýznamnějším je odpověď na otázku, zda můj proces plní zákaznické požadavky, či jakou zmetkovitost či jinou míru neshod mohu v procesu očekávat</a:t>
            </a:r>
          </a:p>
          <a:p>
            <a:r>
              <a:rPr lang="cs-CZ" altLang="cs-CZ" sz="2000"/>
              <a:t>Ukazatelem způsobilosti procesu je tzv. index způsobilosti</a:t>
            </a:r>
          </a:p>
          <a:p>
            <a:r>
              <a:rPr lang="cs-CZ" altLang="cs-CZ" sz="2000"/>
              <a:t>Tato charakteristika koresponduje s chybovostí v procesu a umožňuje nám, tak různé procesy porovnávat</a:t>
            </a:r>
          </a:p>
          <a:p>
            <a:r>
              <a:rPr lang="cs-CZ" altLang="cs-CZ" sz="2000"/>
              <a:t>Indexy způsobilosti se značí </a:t>
            </a:r>
            <a:r>
              <a:rPr lang="cs-CZ" altLang="cs-CZ" sz="2000" b="1" i="1"/>
              <a:t>Cp</a:t>
            </a:r>
            <a:r>
              <a:rPr lang="cs-CZ" altLang="cs-CZ" sz="2000"/>
              <a:t> a </a:t>
            </a:r>
            <a:r>
              <a:rPr lang="cs-CZ" altLang="cs-CZ" sz="2000" b="1" i="1"/>
              <a:t>Cpk</a:t>
            </a:r>
            <a:r>
              <a:rPr lang="cs-CZ" altLang="cs-CZ" sz="2000"/>
              <a:t> u spojitých dat, někdy se využívá i indexů výkonnosti </a:t>
            </a:r>
            <a:r>
              <a:rPr lang="cs-CZ" altLang="cs-CZ" sz="2000" b="1" i="1"/>
              <a:t>Pp</a:t>
            </a:r>
            <a:r>
              <a:rPr lang="cs-CZ" altLang="cs-CZ" sz="2000"/>
              <a:t> a </a:t>
            </a:r>
            <a:r>
              <a:rPr lang="cs-CZ" altLang="cs-CZ" sz="2000" b="1" i="1"/>
              <a:t>Ppk</a:t>
            </a:r>
            <a:r>
              <a:rPr lang="cs-CZ" altLang="cs-CZ" sz="2000"/>
              <a:t>. U atributivních dat se používá </a:t>
            </a:r>
            <a:r>
              <a:rPr lang="cs-CZ" altLang="cs-CZ" sz="2000" b="1" i="1"/>
              <a:t>DPMO</a:t>
            </a:r>
            <a:r>
              <a:rPr lang="cs-CZ" altLang="cs-CZ" sz="2000"/>
              <a:t> (z angl. Defects per Milion Opportunities), někdy také ppm (Parts Per Milion)</a:t>
            </a:r>
            <a:endParaRPr lang="cs-CZ" altLang="cs-CZ" sz="1400"/>
          </a:p>
        </p:txBody>
      </p:sp>
      <p:sp>
        <p:nvSpPr>
          <p:cNvPr id="58372" name="Zástupný symbol pro číslo snímku 3">
            <a:extLst>
              <a:ext uri="{FF2B5EF4-FFF2-40B4-BE49-F238E27FC236}">
                <a16:creationId xmlns:a16="http://schemas.microsoft.com/office/drawing/2014/main" id="{B5DFEA28-C547-47DF-AB25-BC6D6D9E1BC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37F52D3F-267E-4813-8323-DF59F4A7747F}" type="slidenum">
              <a:rPr lang="cs-CZ" altLang="cs-CZ" sz="1400" smtClean="0">
                <a:solidFill>
                  <a:schemeClr val="bg1"/>
                </a:solidFill>
              </a:rPr>
              <a:pPr>
                <a:spcBef>
                  <a:spcPct val="0"/>
                </a:spcBef>
                <a:buFontTx/>
                <a:buNone/>
              </a:pPr>
              <a:t>54</a:t>
            </a:fld>
            <a:endParaRPr lang="cs-CZ" altLang="cs-CZ" sz="1400">
              <a:solidFill>
                <a:schemeClr val="bg1"/>
              </a:solidFill>
            </a:endParaRPr>
          </a:p>
        </p:txBody>
      </p:sp>
      <p:sp>
        <p:nvSpPr>
          <p:cNvPr id="58373" name="Zástupný symbol pro číslo snímku 3">
            <a:extLst>
              <a:ext uri="{FF2B5EF4-FFF2-40B4-BE49-F238E27FC236}">
                <a16:creationId xmlns:a16="http://schemas.microsoft.com/office/drawing/2014/main" id="{C92D137C-37D1-48F4-96B3-40C585772F0D}"/>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58374" name="Zástupný symbol pro číslo snímku 3">
            <a:extLst>
              <a:ext uri="{FF2B5EF4-FFF2-40B4-BE49-F238E27FC236}">
                <a16:creationId xmlns:a16="http://schemas.microsoft.com/office/drawing/2014/main" id="{F4A3AC41-2DF8-425F-B383-0C5762B6A0DC}"/>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MEASURE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97BBA78-A5C8-47DB-99C0-6328418009BA}"/>
              </a:ext>
            </a:extLst>
          </p:cNvPr>
          <p:cNvSpPr>
            <a:spLocks noGrp="1"/>
          </p:cNvSpPr>
          <p:nvPr>
            <p:ph idx="1"/>
          </p:nvPr>
        </p:nvSpPr>
        <p:spPr>
          <a:xfrm>
            <a:off x="1187450" y="981075"/>
            <a:ext cx="7499350" cy="5761038"/>
          </a:xfrm>
        </p:spPr>
        <p:txBody>
          <a:bodyPr/>
          <a:lstStyle/>
          <a:p>
            <a:pPr>
              <a:defRPr/>
            </a:pPr>
            <a:r>
              <a:rPr lang="cs-CZ" sz="2000" b="1" i="1" dirty="0"/>
              <a:t>Výpočet </a:t>
            </a:r>
            <a:r>
              <a:rPr lang="cs-CZ" sz="2000" b="1" i="1" dirty="0" err="1"/>
              <a:t>Cp</a:t>
            </a:r>
            <a:r>
              <a:rPr lang="cs-CZ" sz="2000" b="1" i="1" dirty="0"/>
              <a:t> a </a:t>
            </a:r>
            <a:r>
              <a:rPr lang="cs-CZ" sz="2000" b="1" i="1" dirty="0" err="1"/>
              <a:t>Cpk</a:t>
            </a:r>
            <a:endParaRPr lang="cs-CZ" sz="2000" b="1" i="1" dirty="0"/>
          </a:p>
          <a:p>
            <a:pPr lvl="1">
              <a:defRPr/>
            </a:pPr>
            <a:r>
              <a:rPr lang="cs-CZ" sz="1600" dirty="0"/>
              <a:t>Index způsobilosti </a:t>
            </a:r>
            <a:r>
              <a:rPr lang="cs-CZ" sz="1600" dirty="0" err="1"/>
              <a:t>Cp</a:t>
            </a:r>
            <a:r>
              <a:rPr lang="cs-CZ" sz="1600" dirty="0"/>
              <a:t> určuje okamžitou způsobilost procesu</a:t>
            </a:r>
          </a:p>
          <a:p>
            <a:pPr lvl="1">
              <a:defRPr/>
            </a:pPr>
            <a:r>
              <a:rPr lang="cs-CZ" sz="1600" dirty="0"/>
              <a:t>Vyjadřuje poměr mezi tolerančními limity a variabilitou procesu</a:t>
            </a:r>
          </a:p>
          <a:p>
            <a:pPr lvl="1">
              <a:defRPr/>
            </a:pPr>
            <a:r>
              <a:rPr lang="cs-CZ" sz="1600" dirty="0"/>
              <a:t>Předpokladem pro výpočet je normalita vstupních dat. Nevýhodou indexu </a:t>
            </a:r>
            <a:r>
              <a:rPr lang="cs-CZ" sz="1600" dirty="0" err="1"/>
              <a:t>Cp</a:t>
            </a:r>
            <a:r>
              <a:rPr lang="cs-CZ" sz="1600" dirty="0"/>
              <a:t> je fakt, že nebere v potaz polohu dat</a:t>
            </a:r>
          </a:p>
          <a:p>
            <a:pPr lvl="1">
              <a:defRPr/>
            </a:pPr>
            <a:r>
              <a:rPr lang="cs-CZ" sz="1600" dirty="0"/>
              <a:t>Index způsobilosti </a:t>
            </a:r>
            <a:r>
              <a:rPr lang="cs-CZ" sz="1600" dirty="0" err="1"/>
              <a:t>Cpk</a:t>
            </a:r>
            <a:r>
              <a:rPr lang="cs-CZ" sz="1600" dirty="0"/>
              <a:t> bere v potaz polohu procesu a uvádí tak skutečný obraz toho co proces dosáhl</a:t>
            </a:r>
          </a:p>
          <a:p>
            <a:pPr lvl="1">
              <a:defRPr/>
            </a:pPr>
            <a:endParaRPr lang="cs-CZ" sz="1600" dirty="0"/>
          </a:p>
          <a:p>
            <a:pPr lvl="1">
              <a:defRPr/>
            </a:pPr>
            <a:endParaRPr lang="cs-CZ" sz="1600" dirty="0"/>
          </a:p>
          <a:p>
            <a:pPr lvl="1">
              <a:defRPr/>
            </a:pPr>
            <a:endParaRPr lang="cs-CZ" sz="1600" dirty="0"/>
          </a:p>
          <a:p>
            <a:pPr marL="457200" lvl="1" indent="0">
              <a:buFontTx/>
              <a:buNone/>
              <a:defRPr/>
            </a:pPr>
            <a:endParaRPr lang="cs-CZ" sz="1600" dirty="0"/>
          </a:p>
          <a:p>
            <a:pPr lvl="1">
              <a:defRPr/>
            </a:pPr>
            <a:r>
              <a:rPr lang="cs-CZ" sz="1600" dirty="0"/>
              <a:t>Další vhodným způsobem pro výpočet je způsobilosti proces je pomocí statistického softwaru. Na obrázku níže je krátkodobá i dlouhodobá variabilita procesu zobrazena v nástroji </a:t>
            </a:r>
            <a:r>
              <a:rPr lang="cs-CZ" sz="1600" dirty="0" err="1"/>
              <a:t>Minitab</a:t>
            </a:r>
            <a:endParaRPr lang="cs-CZ" sz="1600" dirty="0"/>
          </a:p>
          <a:p>
            <a:pPr lvl="1">
              <a:defRPr/>
            </a:pPr>
            <a:r>
              <a:rPr lang="cs-CZ" sz="1600" dirty="0"/>
              <a:t>Jaké tedy mají být hodnoty </a:t>
            </a:r>
            <a:r>
              <a:rPr lang="cs-CZ" sz="1600" dirty="0" err="1"/>
              <a:t>Cp</a:t>
            </a:r>
            <a:r>
              <a:rPr lang="cs-CZ" sz="1600" dirty="0"/>
              <a:t> a </a:t>
            </a:r>
            <a:r>
              <a:rPr lang="cs-CZ" sz="1600" dirty="0" err="1"/>
              <a:t>Cpk</a:t>
            </a:r>
            <a:r>
              <a:rPr lang="cs-CZ" sz="1600" dirty="0"/>
              <a:t> ?</a:t>
            </a:r>
          </a:p>
          <a:p>
            <a:pPr lvl="1">
              <a:defRPr/>
            </a:pPr>
            <a:endParaRPr lang="cs-CZ" sz="1600" dirty="0"/>
          </a:p>
        </p:txBody>
      </p:sp>
      <p:sp>
        <p:nvSpPr>
          <p:cNvPr id="59395" name="Zástupný symbol pro číslo snímku 3">
            <a:extLst>
              <a:ext uri="{FF2B5EF4-FFF2-40B4-BE49-F238E27FC236}">
                <a16:creationId xmlns:a16="http://schemas.microsoft.com/office/drawing/2014/main" id="{4E210958-290A-4489-8B54-7C40507B40C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232C695C-746F-47C8-A29F-23BB215EA3FB}" type="slidenum">
              <a:rPr lang="cs-CZ" altLang="cs-CZ" sz="1400" smtClean="0">
                <a:solidFill>
                  <a:schemeClr val="bg1"/>
                </a:solidFill>
              </a:rPr>
              <a:pPr>
                <a:spcBef>
                  <a:spcPct val="0"/>
                </a:spcBef>
                <a:buFontTx/>
                <a:buNone/>
              </a:pPr>
              <a:t>55</a:t>
            </a:fld>
            <a:endParaRPr lang="cs-CZ" altLang="cs-CZ" sz="1400">
              <a:solidFill>
                <a:schemeClr val="bg1"/>
              </a:solidFill>
            </a:endParaRPr>
          </a:p>
        </p:txBody>
      </p:sp>
      <p:sp>
        <p:nvSpPr>
          <p:cNvPr id="59396" name="Zástupný symbol pro číslo snímku 3">
            <a:extLst>
              <a:ext uri="{FF2B5EF4-FFF2-40B4-BE49-F238E27FC236}">
                <a16:creationId xmlns:a16="http://schemas.microsoft.com/office/drawing/2014/main" id="{9C99043D-03F9-4134-8F0E-7E743C78535F}"/>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59397" name="Zástupný symbol pro číslo snímku 3">
            <a:extLst>
              <a:ext uri="{FF2B5EF4-FFF2-40B4-BE49-F238E27FC236}">
                <a16:creationId xmlns:a16="http://schemas.microsoft.com/office/drawing/2014/main" id="{8A2FD4BC-4186-48A4-8F0C-B5179089FE2F}"/>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MEASURE</a:t>
            </a:r>
          </a:p>
        </p:txBody>
      </p:sp>
      <p:pic>
        <p:nvPicPr>
          <p:cNvPr id="59398" name="Obrázek 7" descr="Obsah obrázku objekt&#10;&#10;Popis byl vytvořen automaticky">
            <a:extLst>
              <a:ext uri="{FF2B5EF4-FFF2-40B4-BE49-F238E27FC236}">
                <a16:creationId xmlns:a16="http://schemas.microsoft.com/office/drawing/2014/main" id="{5BFF2FC4-8B6C-42AB-9AD1-684AE966A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825" y="3141663"/>
            <a:ext cx="18573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Obrázek 11" descr="Obsah obrázku objekt&#10;&#10;Popis byl vytvořen automaticky">
            <a:extLst>
              <a:ext uri="{FF2B5EF4-FFF2-40B4-BE49-F238E27FC236}">
                <a16:creationId xmlns:a16="http://schemas.microsoft.com/office/drawing/2014/main" id="{6FB05E92-A764-4CBA-BA57-2CA3C13CE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3103563"/>
            <a:ext cx="28860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Obrázek 13" descr="Obsah obrázku snímek obrazovky&#10;&#10;Popis byl vytvořen automaticky">
            <a:extLst>
              <a:ext uri="{FF2B5EF4-FFF2-40B4-BE49-F238E27FC236}">
                <a16:creationId xmlns:a16="http://schemas.microsoft.com/office/drawing/2014/main" id="{C9E326F1-9590-488B-A731-D922EB8A6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327650"/>
            <a:ext cx="6072188"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3">
            <a:extLst>
              <a:ext uri="{FF2B5EF4-FFF2-40B4-BE49-F238E27FC236}">
                <a16:creationId xmlns:a16="http://schemas.microsoft.com/office/drawing/2014/main" id="{72872DE3-FC8C-44A9-89D3-72103EB9AF3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solidFill>
                  <a:schemeClr val="bg1"/>
                </a:solidFill>
              </a:rPr>
              <a:t>strana </a:t>
            </a:r>
            <a:fld id="{C5AC434E-6E89-47F1-A23D-8C18A5B6FD97}" type="slidenum">
              <a:rPr lang="cs-CZ" altLang="cs-CZ" smtClean="0">
                <a:solidFill>
                  <a:schemeClr val="bg1"/>
                </a:solidFill>
              </a:rPr>
              <a:pPr/>
              <a:t>56</a:t>
            </a:fld>
            <a:endParaRPr lang="cs-CZ" altLang="cs-CZ">
              <a:solidFill>
                <a:schemeClr val="bg1"/>
              </a:solidFill>
            </a:endParaRPr>
          </a:p>
        </p:txBody>
      </p:sp>
      <p:sp>
        <p:nvSpPr>
          <p:cNvPr id="5" name="Nadpis 1">
            <a:extLst>
              <a:ext uri="{FF2B5EF4-FFF2-40B4-BE49-F238E27FC236}">
                <a16:creationId xmlns:a16="http://schemas.microsoft.com/office/drawing/2014/main" id="{D5708D7A-9FF1-49F7-B6B8-ACA0DE8FE4EE}"/>
              </a:ext>
            </a:extLst>
          </p:cNvPr>
          <p:cNvSpPr txBox="1">
            <a:spLocks/>
          </p:cNvSpPr>
          <p:nvPr/>
        </p:nvSpPr>
        <p:spPr bwMode="auto">
          <a:xfrm>
            <a:off x="1403350" y="1484313"/>
            <a:ext cx="81803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C87800"/>
                </a:solidFill>
                <a:latin typeface="+mj-lt"/>
                <a:ea typeface="+mj-ea"/>
                <a:cs typeface="+mj-cs"/>
              </a:defRPr>
            </a:lvl1pPr>
            <a:lvl2pPr algn="l" rtl="0" eaLnBrk="0" fontAlgn="base" hangingPunct="0">
              <a:spcBef>
                <a:spcPct val="0"/>
              </a:spcBef>
              <a:spcAft>
                <a:spcPct val="0"/>
              </a:spcAft>
              <a:defRPr sz="3200" b="1">
                <a:solidFill>
                  <a:srgbClr val="C87800"/>
                </a:solidFill>
                <a:latin typeface="Arial" charset="0"/>
              </a:defRPr>
            </a:lvl2pPr>
            <a:lvl3pPr algn="l" rtl="0" eaLnBrk="0" fontAlgn="base" hangingPunct="0">
              <a:spcBef>
                <a:spcPct val="0"/>
              </a:spcBef>
              <a:spcAft>
                <a:spcPct val="0"/>
              </a:spcAft>
              <a:defRPr sz="3200" b="1">
                <a:solidFill>
                  <a:srgbClr val="C87800"/>
                </a:solidFill>
                <a:latin typeface="Arial" charset="0"/>
              </a:defRPr>
            </a:lvl3pPr>
            <a:lvl4pPr algn="l" rtl="0" eaLnBrk="0" fontAlgn="base" hangingPunct="0">
              <a:spcBef>
                <a:spcPct val="0"/>
              </a:spcBef>
              <a:spcAft>
                <a:spcPct val="0"/>
              </a:spcAft>
              <a:defRPr sz="3200" b="1">
                <a:solidFill>
                  <a:srgbClr val="C87800"/>
                </a:solidFill>
                <a:latin typeface="Arial" charset="0"/>
              </a:defRPr>
            </a:lvl4pPr>
            <a:lvl5pPr algn="l" rtl="0" eaLnBrk="0" fontAlgn="base" hangingPunct="0">
              <a:spcBef>
                <a:spcPct val="0"/>
              </a:spcBef>
              <a:spcAft>
                <a:spcPct val="0"/>
              </a:spcAft>
              <a:defRPr sz="3200" b="1">
                <a:solidFill>
                  <a:srgbClr val="C87800"/>
                </a:solidFill>
                <a:latin typeface="Arial" charset="0"/>
              </a:defRPr>
            </a:lvl5pPr>
            <a:lvl6pPr marL="457200" algn="l" rtl="0" fontAlgn="base">
              <a:spcBef>
                <a:spcPct val="0"/>
              </a:spcBef>
              <a:spcAft>
                <a:spcPct val="0"/>
              </a:spcAft>
              <a:defRPr sz="3200" b="1">
                <a:solidFill>
                  <a:srgbClr val="CB9000"/>
                </a:solidFill>
                <a:latin typeface="Arial" charset="0"/>
              </a:defRPr>
            </a:lvl6pPr>
            <a:lvl7pPr marL="914400" algn="l" rtl="0" fontAlgn="base">
              <a:spcBef>
                <a:spcPct val="0"/>
              </a:spcBef>
              <a:spcAft>
                <a:spcPct val="0"/>
              </a:spcAft>
              <a:defRPr sz="3200" b="1">
                <a:solidFill>
                  <a:srgbClr val="CB9000"/>
                </a:solidFill>
                <a:latin typeface="Arial" charset="0"/>
              </a:defRPr>
            </a:lvl7pPr>
            <a:lvl8pPr marL="1371600" algn="l" rtl="0" fontAlgn="base">
              <a:spcBef>
                <a:spcPct val="0"/>
              </a:spcBef>
              <a:spcAft>
                <a:spcPct val="0"/>
              </a:spcAft>
              <a:defRPr sz="3200" b="1">
                <a:solidFill>
                  <a:srgbClr val="CB9000"/>
                </a:solidFill>
                <a:latin typeface="Arial" charset="0"/>
              </a:defRPr>
            </a:lvl8pPr>
            <a:lvl9pPr marL="1828800" algn="l" rtl="0" fontAlgn="base">
              <a:spcBef>
                <a:spcPct val="0"/>
              </a:spcBef>
              <a:spcAft>
                <a:spcPct val="0"/>
              </a:spcAft>
              <a:defRPr sz="3200" b="1">
                <a:solidFill>
                  <a:srgbClr val="CB9000"/>
                </a:solidFill>
                <a:latin typeface="Arial" charset="0"/>
              </a:defRPr>
            </a:lvl9pPr>
          </a:lstStyle>
          <a:p>
            <a:pPr>
              <a:defRPr/>
            </a:pPr>
            <a:r>
              <a:rPr lang="cs-CZ" sz="6600" kern="0" dirty="0" err="1"/>
              <a:t>Measure</a:t>
            </a:r>
            <a:endParaRPr lang="cs-CZ" sz="6600" kern="0" dirty="0"/>
          </a:p>
        </p:txBody>
      </p:sp>
      <p:sp>
        <p:nvSpPr>
          <p:cNvPr id="60420" name="Zástupný symbol pro číslo snímku 3">
            <a:extLst>
              <a:ext uri="{FF2B5EF4-FFF2-40B4-BE49-F238E27FC236}">
                <a16:creationId xmlns:a16="http://schemas.microsoft.com/office/drawing/2014/main" id="{2EE7B347-0505-4F14-9152-8D00EAD65CED}"/>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60421" name="Zástupný symbol pro číslo snímku 3">
            <a:extLst>
              <a:ext uri="{FF2B5EF4-FFF2-40B4-BE49-F238E27FC236}">
                <a16:creationId xmlns:a16="http://schemas.microsoft.com/office/drawing/2014/main" id="{9C80D0D5-D7FA-435C-932C-98F9E5466357}"/>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ANALYZE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a:extLst>
              <a:ext uri="{FF2B5EF4-FFF2-40B4-BE49-F238E27FC236}">
                <a16:creationId xmlns:a16="http://schemas.microsoft.com/office/drawing/2014/main" id="{605CB84C-FDFC-41E7-9262-55CAE155BC08}"/>
              </a:ext>
            </a:extLst>
          </p:cNvPr>
          <p:cNvSpPr>
            <a:spLocks noGrp="1" noChangeArrowheads="1"/>
          </p:cNvSpPr>
          <p:nvPr>
            <p:ph type="title"/>
          </p:nvPr>
        </p:nvSpPr>
        <p:spPr/>
        <p:txBody>
          <a:bodyPr/>
          <a:lstStyle/>
          <a:p>
            <a:r>
              <a:rPr lang="cs-CZ" altLang="cs-CZ"/>
              <a:t>Analyze</a:t>
            </a:r>
          </a:p>
        </p:txBody>
      </p:sp>
      <p:sp>
        <p:nvSpPr>
          <p:cNvPr id="61443" name="Zástupný obsah 2">
            <a:extLst>
              <a:ext uri="{FF2B5EF4-FFF2-40B4-BE49-F238E27FC236}">
                <a16:creationId xmlns:a16="http://schemas.microsoft.com/office/drawing/2014/main" id="{05BDEE9B-837B-4A47-89D9-B35F22E5D5D5}"/>
              </a:ext>
            </a:extLst>
          </p:cNvPr>
          <p:cNvSpPr>
            <a:spLocks noGrp="1" noChangeArrowheads="1"/>
          </p:cNvSpPr>
          <p:nvPr>
            <p:ph idx="1"/>
          </p:nvPr>
        </p:nvSpPr>
        <p:spPr>
          <a:xfrm>
            <a:off x="1187450" y="1773238"/>
            <a:ext cx="7499350" cy="4824412"/>
          </a:xfrm>
        </p:spPr>
        <p:txBody>
          <a:bodyPr/>
          <a:lstStyle/>
          <a:p>
            <a:r>
              <a:rPr lang="cs-CZ" altLang="cs-CZ" sz="2000"/>
              <a:t>Analytická fáze má za svůj cíl zjistit podstatu řešeného problému</a:t>
            </a:r>
          </a:p>
          <a:p>
            <a:r>
              <a:rPr lang="cs-CZ" altLang="cs-CZ" sz="2000"/>
              <a:t>Podstata nebo lépe kořenová příčina problému je odhalena na základě analýzy dat a procesu</a:t>
            </a:r>
          </a:p>
          <a:p>
            <a:r>
              <a:rPr lang="cs-CZ" altLang="cs-CZ" sz="2000"/>
              <a:t>Příčina je pak následně vhodným způsobem ověřena</a:t>
            </a:r>
          </a:p>
          <a:p>
            <a:r>
              <a:rPr lang="cs-CZ" altLang="cs-CZ" sz="2000"/>
              <a:t>Dále pak se stanoví závislost výstupních a vstupních veličin  Y = f(X1, X2….Xn)</a:t>
            </a:r>
          </a:p>
          <a:p>
            <a:r>
              <a:rPr lang="cs-CZ" altLang="cs-CZ" sz="2000"/>
              <a:t>Samozřejmě k přesnému odhalení kořenové příčiny v závislosti na její podstatě jsou třeba určité zkušenosti a znalosti řešitelského týmu, bez kterých nemusí být datová analýza dostatečná a nemusí dojít k přesnému rozkrytí problému</a:t>
            </a:r>
          </a:p>
        </p:txBody>
      </p:sp>
      <p:sp>
        <p:nvSpPr>
          <p:cNvPr id="61444" name="Zástupný symbol pro číslo snímku 3">
            <a:extLst>
              <a:ext uri="{FF2B5EF4-FFF2-40B4-BE49-F238E27FC236}">
                <a16:creationId xmlns:a16="http://schemas.microsoft.com/office/drawing/2014/main" id="{2B95AF48-1FF5-439C-AE0C-69061081A3C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D45B6570-1246-4B44-84FD-F6E6552FEDAC}" type="slidenum">
              <a:rPr lang="cs-CZ" altLang="cs-CZ" sz="1400" smtClean="0">
                <a:solidFill>
                  <a:schemeClr val="bg1"/>
                </a:solidFill>
              </a:rPr>
              <a:pPr>
                <a:spcBef>
                  <a:spcPct val="0"/>
                </a:spcBef>
                <a:buFontTx/>
                <a:buNone/>
              </a:pPr>
              <a:t>57</a:t>
            </a:fld>
            <a:endParaRPr lang="cs-CZ" altLang="cs-CZ" sz="1400">
              <a:solidFill>
                <a:schemeClr val="bg1"/>
              </a:solidFill>
            </a:endParaRPr>
          </a:p>
        </p:txBody>
      </p:sp>
      <p:sp>
        <p:nvSpPr>
          <p:cNvPr id="61445" name="Zástupný symbol pro číslo snímku 3">
            <a:extLst>
              <a:ext uri="{FF2B5EF4-FFF2-40B4-BE49-F238E27FC236}">
                <a16:creationId xmlns:a16="http://schemas.microsoft.com/office/drawing/2014/main" id="{244638F4-6597-4624-AE43-EE549B430C0C}"/>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61446" name="Zástupný symbol pro číslo snímku 3">
            <a:extLst>
              <a:ext uri="{FF2B5EF4-FFF2-40B4-BE49-F238E27FC236}">
                <a16:creationId xmlns:a16="http://schemas.microsoft.com/office/drawing/2014/main" id="{C1758C88-8D1B-4BF2-BEF0-31031E653FE5}"/>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ANALYZE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a:extLst>
              <a:ext uri="{FF2B5EF4-FFF2-40B4-BE49-F238E27FC236}">
                <a16:creationId xmlns:a16="http://schemas.microsoft.com/office/drawing/2014/main" id="{93787C0B-B7C6-4C57-8F55-4A3ED039A03C}"/>
              </a:ext>
            </a:extLst>
          </p:cNvPr>
          <p:cNvSpPr>
            <a:spLocks noGrp="1" noChangeArrowheads="1"/>
          </p:cNvSpPr>
          <p:nvPr>
            <p:ph type="title"/>
          </p:nvPr>
        </p:nvSpPr>
        <p:spPr>
          <a:xfrm>
            <a:off x="1187450" y="781050"/>
            <a:ext cx="6996113" cy="777875"/>
          </a:xfrm>
        </p:spPr>
        <p:txBody>
          <a:bodyPr/>
          <a:lstStyle/>
          <a:p>
            <a:r>
              <a:rPr lang="cs-CZ" altLang="cs-CZ"/>
              <a:t>Analýza příčin</a:t>
            </a:r>
          </a:p>
        </p:txBody>
      </p:sp>
      <p:sp>
        <p:nvSpPr>
          <p:cNvPr id="62467" name="Zástupný obsah 2">
            <a:extLst>
              <a:ext uri="{FF2B5EF4-FFF2-40B4-BE49-F238E27FC236}">
                <a16:creationId xmlns:a16="http://schemas.microsoft.com/office/drawing/2014/main" id="{9F742661-4390-4947-A8DE-9374A7E839B1}"/>
              </a:ext>
            </a:extLst>
          </p:cNvPr>
          <p:cNvSpPr>
            <a:spLocks noGrp="1" noChangeArrowheads="1"/>
          </p:cNvSpPr>
          <p:nvPr>
            <p:ph idx="1"/>
          </p:nvPr>
        </p:nvSpPr>
        <p:spPr>
          <a:xfrm>
            <a:off x="1187450" y="1412875"/>
            <a:ext cx="7499350" cy="5329238"/>
          </a:xfrm>
        </p:spPr>
        <p:txBody>
          <a:bodyPr/>
          <a:lstStyle/>
          <a:p>
            <a:r>
              <a:rPr lang="cs-CZ" altLang="cs-CZ" sz="2000"/>
              <a:t>Pro správnou analýzu příčin je nezbytné si předpokládané příčiny či náměty vhodným způsobem zorganizovat a také je prioritizovat. Jedině, tak si budeme moc uvědomit základní kauzální vztah mezi příčinou problému a jejím následkem</a:t>
            </a:r>
          </a:p>
          <a:p>
            <a:r>
              <a:rPr lang="cs-CZ" altLang="cs-CZ" sz="2000"/>
              <a:t>Pro správnou prioritizaci existuje celá řada metod, které si zde představíme. Od klasického brainstormingu až po diagramy příčin a následků</a:t>
            </a:r>
          </a:p>
          <a:p>
            <a:r>
              <a:rPr lang="cs-CZ" altLang="cs-CZ" sz="2000"/>
              <a:t>Brainstorming – skupinová technika generování nápadů na dané téma (řízena moderátorem, cílem je vygenerovat co nejvíce nápadu, žádný nápad není špatný)</a:t>
            </a:r>
          </a:p>
          <a:p>
            <a:r>
              <a:rPr lang="cs-CZ" altLang="cs-CZ" sz="2000"/>
              <a:t>Ishikawa diagram - Pojmenovaný po své tvůrci, japonském profesoru Ishikawovi. Někdy také pro svůj tvar a strukturu nazývaný digram rybí kosti (ang. Fishbone diagram). Jedná o grafický nástroj analýzy a jeho největší výhodou je skutečnost, že velmi ilustrativně pomáhá k lepšímu porozumění daného problému a také k porozumění vztahu mezi příčinami a následky</a:t>
            </a:r>
          </a:p>
        </p:txBody>
      </p:sp>
      <p:sp>
        <p:nvSpPr>
          <p:cNvPr id="62468" name="Zástupný symbol pro číslo snímku 3">
            <a:extLst>
              <a:ext uri="{FF2B5EF4-FFF2-40B4-BE49-F238E27FC236}">
                <a16:creationId xmlns:a16="http://schemas.microsoft.com/office/drawing/2014/main" id="{C15D69A2-3F4B-49E8-B27C-0B1FE1398A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FEF3FB20-C16A-4687-8BA2-2113607408C2}" type="slidenum">
              <a:rPr lang="cs-CZ" altLang="cs-CZ" sz="1400" smtClean="0">
                <a:solidFill>
                  <a:schemeClr val="bg1"/>
                </a:solidFill>
              </a:rPr>
              <a:pPr>
                <a:spcBef>
                  <a:spcPct val="0"/>
                </a:spcBef>
                <a:buFontTx/>
                <a:buNone/>
              </a:pPr>
              <a:t>58</a:t>
            </a:fld>
            <a:endParaRPr lang="cs-CZ" altLang="cs-CZ" sz="1400">
              <a:solidFill>
                <a:schemeClr val="bg1"/>
              </a:solidFill>
            </a:endParaRPr>
          </a:p>
        </p:txBody>
      </p:sp>
      <p:sp>
        <p:nvSpPr>
          <p:cNvPr id="62469" name="Zástupný symbol pro číslo snímku 3">
            <a:extLst>
              <a:ext uri="{FF2B5EF4-FFF2-40B4-BE49-F238E27FC236}">
                <a16:creationId xmlns:a16="http://schemas.microsoft.com/office/drawing/2014/main" id="{102577F2-732E-4648-ADB5-06D264340EED}"/>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62470" name="Zástupný symbol pro číslo snímku 3">
            <a:extLst>
              <a:ext uri="{FF2B5EF4-FFF2-40B4-BE49-F238E27FC236}">
                <a16:creationId xmlns:a16="http://schemas.microsoft.com/office/drawing/2014/main" id="{EDEC3B57-98A8-4445-AA4C-F719BE4CD20F}"/>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ANALYZE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obsah 2">
            <a:extLst>
              <a:ext uri="{FF2B5EF4-FFF2-40B4-BE49-F238E27FC236}">
                <a16:creationId xmlns:a16="http://schemas.microsoft.com/office/drawing/2014/main" id="{98F65269-6D35-49E2-BE06-BBF1D5B0A121}"/>
              </a:ext>
            </a:extLst>
          </p:cNvPr>
          <p:cNvSpPr>
            <a:spLocks noGrp="1" noChangeArrowheads="1"/>
          </p:cNvSpPr>
          <p:nvPr>
            <p:ph idx="1"/>
          </p:nvPr>
        </p:nvSpPr>
        <p:spPr>
          <a:xfrm>
            <a:off x="1187450" y="908050"/>
            <a:ext cx="7499350" cy="5949950"/>
          </a:xfrm>
        </p:spPr>
        <p:txBody>
          <a:bodyPr/>
          <a:lstStyle/>
          <a:p>
            <a:r>
              <a:rPr lang="cs-CZ" altLang="cs-CZ" sz="2000"/>
              <a:t>Tvorba diagramu je týmová práce, lépe zahrnout pracovníky z celého spektra oddělení procesů</a:t>
            </a:r>
          </a:p>
          <a:p>
            <a:r>
              <a:rPr lang="cs-CZ" altLang="cs-CZ" sz="2000"/>
              <a:t>Do „hlavy“ diagramu se umístí problém, poté jsou stanoveny hlavní kosti, které mohou problém způsobovat</a:t>
            </a:r>
          </a:p>
          <a:p>
            <a:r>
              <a:rPr lang="cs-CZ" altLang="cs-CZ" sz="2000"/>
              <a:t>Pro volbu hlavních kostí se většinou využívá metodiky 5M, podle níž se jednotlivé kosti pojmenují – Measure, machine, men, material, mother of nathure</a:t>
            </a:r>
          </a:p>
        </p:txBody>
      </p:sp>
      <p:sp>
        <p:nvSpPr>
          <p:cNvPr id="63491" name="Zástupný symbol pro číslo snímku 3">
            <a:extLst>
              <a:ext uri="{FF2B5EF4-FFF2-40B4-BE49-F238E27FC236}">
                <a16:creationId xmlns:a16="http://schemas.microsoft.com/office/drawing/2014/main" id="{31A7EE50-FBD6-4191-ADD6-6B6E1BF42CD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7B543B6C-559D-4988-ACC4-180AB6B55F00}" type="slidenum">
              <a:rPr lang="cs-CZ" altLang="cs-CZ" sz="1400" smtClean="0">
                <a:solidFill>
                  <a:schemeClr val="bg1"/>
                </a:solidFill>
              </a:rPr>
              <a:pPr>
                <a:spcBef>
                  <a:spcPct val="0"/>
                </a:spcBef>
                <a:buFontTx/>
                <a:buNone/>
              </a:pPr>
              <a:t>59</a:t>
            </a:fld>
            <a:endParaRPr lang="cs-CZ" altLang="cs-CZ" sz="1400">
              <a:solidFill>
                <a:schemeClr val="bg1"/>
              </a:solidFill>
            </a:endParaRPr>
          </a:p>
        </p:txBody>
      </p:sp>
      <p:sp>
        <p:nvSpPr>
          <p:cNvPr id="63492" name="Zástupný symbol pro číslo snímku 3">
            <a:extLst>
              <a:ext uri="{FF2B5EF4-FFF2-40B4-BE49-F238E27FC236}">
                <a16:creationId xmlns:a16="http://schemas.microsoft.com/office/drawing/2014/main" id="{B5F98B18-54C6-4F3F-B47E-06BE4A2BB49A}"/>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63493" name="Zástupný symbol pro číslo snímku 3">
            <a:extLst>
              <a:ext uri="{FF2B5EF4-FFF2-40B4-BE49-F238E27FC236}">
                <a16:creationId xmlns:a16="http://schemas.microsoft.com/office/drawing/2014/main" id="{DC9FDCE5-5E4D-4CFE-882E-746E526C972E}"/>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ANALYZE</a:t>
            </a:r>
          </a:p>
        </p:txBody>
      </p:sp>
      <p:pic>
        <p:nvPicPr>
          <p:cNvPr id="63494" name="Obrázek 7" descr="Obsah obrázku text, mapa&#10;&#10;Popis byl vytvořen automaticky">
            <a:extLst>
              <a:ext uri="{FF2B5EF4-FFF2-40B4-BE49-F238E27FC236}">
                <a16:creationId xmlns:a16="http://schemas.microsoft.com/office/drawing/2014/main" id="{41AAD358-B0A1-4BCF-A6C9-F4F4AFD29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3273425"/>
            <a:ext cx="570865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AE290CFB-8239-4B58-8EDC-B2CD5DE35409}"/>
              </a:ext>
            </a:extLst>
          </p:cNvPr>
          <p:cNvSpPr>
            <a:spLocks noGrp="1" noChangeArrowheads="1"/>
          </p:cNvSpPr>
          <p:nvPr>
            <p:ph type="title"/>
          </p:nvPr>
        </p:nvSpPr>
        <p:spPr/>
        <p:txBody>
          <a:bodyPr/>
          <a:lstStyle/>
          <a:p>
            <a:r>
              <a:rPr lang="cs-CZ" altLang="cs-CZ"/>
              <a:t>Lean</a:t>
            </a:r>
          </a:p>
        </p:txBody>
      </p:sp>
      <p:sp>
        <p:nvSpPr>
          <p:cNvPr id="9219" name="Zástupný obsah 2">
            <a:extLst>
              <a:ext uri="{FF2B5EF4-FFF2-40B4-BE49-F238E27FC236}">
                <a16:creationId xmlns:a16="http://schemas.microsoft.com/office/drawing/2014/main" id="{C00CC280-59CF-41D4-9239-6508A5EE2357}"/>
              </a:ext>
            </a:extLst>
          </p:cNvPr>
          <p:cNvSpPr>
            <a:spLocks noGrp="1" noChangeArrowheads="1"/>
          </p:cNvSpPr>
          <p:nvPr>
            <p:ph idx="1"/>
          </p:nvPr>
        </p:nvSpPr>
        <p:spPr/>
        <p:txBody>
          <a:bodyPr/>
          <a:lstStyle/>
          <a:p>
            <a:r>
              <a:rPr lang="cs-CZ" altLang="cs-CZ" sz="2000"/>
              <a:t>Lean z anglického štíhlý, je označení metodiky pro optimalizaci procesů (někdy bývá označováno jako lean manufacturing), která se řídí heslem náš zákazník, náš pán a snaží se zákazníka maximálně uspokojit, tím, že společnost vyrábí, jen to co je od zákazníka požadováno. Tedy hlavně v požadované kvalitě a za minimální čas. S tím jsou samozřejmě spojeny i interní náklady, které jsou tak minimalizovány a společnost dosahuje vyšších zisku</a:t>
            </a:r>
          </a:p>
          <a:p>
            <a:r>
              <a:rPr lang="cs-CZ" altLang="cs-CZ" sz="2000"/>
              <a:t>Metodika byla vyvinuta společností Toyota</a:t>
            </a:r>
          </a:p>
        </p:txBody>
      </p:sp>
      <p:sp>
        <p:nvSpPr>
          <p:cNvPr id="9220" name="Zástupný symbol pro číslo snímku 3">
            <a:extLst>
              <a:ext uri="{FF2B5EF4-FFF2-40B4-BE49-F238E27FC236}">
                <a16:creationId xmlns:a16="http://schemas.microsoft.com/office/drawing/2014/main" id="{FC7C09A3-0FF6-4209-AB95-FF9E8B5F16C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58B125C0-A142-4CC4-96E9-E72B6F55C156}" type="slidenum">
              <a:rPr lang="cs-CZ" altLang="cs-CZ" sz="1400" smtClean="0">
                <a:solidFill>
                  <a:schemeClr val="bg1"/>
                </a:solidFill>
              </a:rPr>
              <a:pPr>
                <a:spcBef>
                  <a:spcPct val="0"/>
                </a:spcBef>
                <a:buFontTx/>
                <a:buNone/>
              </a:pPr>
              <a:t>6</a:t>
            </a:fld>
            <a:endParaRPr lang="cs-CZ" altLang="cs-CZ" sz="1400">
              <a:solidFill>
                <a:schemeClr val="bg1"/>
              </a:solidFill>
            </a:endParaRPr>
          </a:p>
        </p:txBody>
      </p:sp>
      <p:sp>
        <p:nvSpPr>
          <p:cNvPr id="9221" name="Zástupný symbol pro číslo snímku 3">
            <a:extLst>
              <a:ext uri="{FF2B5EF4-FFF2-40B4-BE49-F238E27FC236}">
                <a16:creationId xmlns:a16="http://schemas.microsoft.com/office/drawing/2014/main" id="{EA988E4F-552F-4A7A-ABA6-2BDBCFB36D33}"/>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9222" name="Zástupný symbol pro číslo snímku 3">
            <a:extLst>
              <a:ext uri="{FF2B5EF4-FFF2-40B4-BE49-F238E27FC236}">
                <a16:creationId xmlns:a16="http://schemas.microsoft.com/office/drawing/2014/main" id="{DA4B2928-DE88-4F82-97BE-86FBADF9094B}"/>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a:extLst>
              <a:ext uri="{FF2B5EF4-FFF2-40B4-BE49-F238E27FC236}">
                <a16:creationId xmlns:a16="http://schemas.microsoft.com/office/drawing/2014/main" id="{28DF5745-8A3D-434F-939A-F70BDADB2870}"/>
              </a:ext>
            </a:extLst>
          </p:cNvPr>
          <p:cNvSpPr>
            <a:spLocks noGrp="1" noChangeArrowheads="1"/>
          </p:cNvSpPr>
          <p:nvPr>
            <p:ph type="title"/>
          </p:nvPr>
        </p:nvSpPr>
        <p:spPr>
          <a:xfrm>
            <a:off x="1073150" y="908050"/>
            <a:ext cx="6996113" cy="777875"/>
          </a:xfrm>
        </p:spPr>
        <p:txBody>
          <a:bodyPr/>
          <a:lstStyle/>
          <a:p>
            <a:r>
              <a:rPr lang="cs-CZ" altLang="cs-CZ"/>
              <a:t>Procesní analýza</a:t>
            </a:r>
          </a:p>
        </p:txBody>
      </p:sp>
      <p:sp>
        <p:nvSpPr>
          <p:cNvPr id="64515" name="Zástupný obsah 2">
            <a:extLst>
              <a:ext uri="{FF2B5EF4-FFF2-40B4-BE49-F238E27FC236}">
                <a16:creationId xmlns:a16="http://schemas.microsoft.com/office/drawing/2014/main" id="{0B52FFA1-2587-49BC-BF90-262134560C33}"/>
              </a:ext>
            </a:extLst>
          </p:cNvPr>
          <p:cNvSpPr>
            <a:spLocks noGrp="1" noChangeArrowheads="1"/>
          </p:cNvSpPr>
          <p:nvPr>
            <p:ph idx="1"/>
          </p:nvPr>
        </p:nvSpPr>
        <p:spPr>
          <a:xfrm>
            <a:off x="1187450" y="1484313"/>
            <a:ext cx="7499350" cy="5373687"/>
          </a:xfrm>
        </p:spPr>
        <p:txBody>
          <a:bodyPr/>
          <a:lstStyle/>
          <a:p>
            <a:r>
              <a:rPr lang="cs-CZ" altLang="cs-CZ" sz="2000"/>
              <a:t>V případě, že projekt není zaměřen pouze na chybovost, ale i na efektivitu procesů, tak je poměrně vhodné začít analytickou fázi analýzou procesu</a:t>
            </a:r>
          </a:p>
          <a:p>
            <a:r>
              <a:rPr lang="cs-CZ" altLang="cs-CZ" sz="2000"/>
              <a:t>Naším cílem bude přesně poznat současný stav procesu a to z již vytvořené procesní mapy a naměřených kroků</a:t>
            </a:r>
          </a:p>
          <a:p>
            <a:r>
              <a:rPr lang="cs-CZ" altLang="cs-CZ" sz="2000"/>
              <a:t>Vhodným prostředkem pro procesní analýzu je jednoznačně vizualizace procesu, která umožní rozkrýt různé druhy plýtvání, zároveň doplníme-li naměřené časy a zásoby, bude možné proces analyzovat</a:t>
            </a:r>
          </a:p>
          <a:p>
            <a:r>
              <a:rPr lang="cs-CZ" altLang="cs-CZ" sz="2000"/>
              <a:t>Jaké činnosti hodnotu přidávají a jaké ne?</a:t>
            </a:r>
          </a:p>
          <a:p>
            <a:pPr lvl="1"/>
            <a:r>
              <a:rPr lang="cs-CZ" altLang="cs-CZ" sz="1600"/>
              <a:t>Proto, abychom zjistili, zda činnost má přidanou hodnotu VA (VA zkratka z angl. Value-added) je třeba si k jednotlivým činnostem položit následující druh otázek:</a:t>
            </a:r>
          </a:p>
          <a:p>
            <a:pPr lvl="2"/>
            <a:r>
              <a:rPr lang="cs-CZ" altLang="cs-CZ" sz="1200"/>
              <a:t>Přidává tato činnosti či procesní krok našemu produktu (službě) nějakou funkci, znak, formu či tvar?</a:t>
            </a:r>
          </a:p>
          <a:p>
            <a:pPr lvl="2"/>
            <a:r>
              <a:rPr lang="cs-CZ" altLang="cs-CZ" sz="1200"/>
              <a:t>Byl by ochoten zákazník za tento krok/činnost zaplatit? (kdyby věděl, že ho děláme)</a:t>
            </a:r>
          </a:p>
          <a:p>
            <a:pPr lvl="2"/>
            <a:r>
              <a:rPr lang="cs-CZ" altLang="cs-CZ" sz="1200"/>
              <a:t>Dává nám tento krok konkurenční výhodu? (Zaplatil by za to zákazník více? či by upřednostnil náš produkt?)</a:t>
            </a:r>
          </a:p>
          <a:p>
            <a:pPr lvl="2"/>
            <a:endParaRPr lang="cs-CZ" altLang="cs-CZ" sz="1200"/>
          </a:p>
        </p:txBody>
      </p:sp>
      <p:sp>
        <p:nvSpPr>
          <p:cNvPr id="64516" name="Zástupný symbol pro číslo snímku 3">
            <a:extLst>
              <a:ext uri="{FF2B5EF4-FFF2-40B4-BE49-F238E27FC236}">
                <a16:creationId xmlns:a16="http://schemas.microsoft.com/office/drawing/2014/main" id="{2D7EB838-B441-4010-8376-5F238E5561B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A1AEA308-4B36-4D7A-9236-F74B74173518}" type="slidenum">
              <a:rPr lang="cs-CZ" altLang="cs-CZ" sz="1400" smtClean="0">
                <a:solidFill>
                  <a:schemeClr val="bg1"/>
                </a:solidFill>
              </a:rPr>
              <a:pPr>
                <a:spcBef>
                  <a:spcPct val="0"/>
                </a:spcBef>
                <a:buFontTx/>
                <a:buNone/>
              </a:pPr>
              <a:t>60</a:t>
            </a:fld>
            <a:endParaRPr lang="cs-CZ" altLang="cs-CZ" sz="1400">
              <a:solidFill>
                <a:schemeClr val="bg1"/>
              </a:solidFill>
            </a:endParaRPr>
          </a:p>
        </p:txBody>
      </p:sp>
      <p:sp>
        <p:nvSpPr>
          <p:cNvPr id="64517" name="Zástupný symbol pro číslo snímku 3">
            <a:extLst>
              <a:ext uri="{FF2B5EF4-FFF2-40B4-BE49-F238E27FC236}">
                <a16:creationId xmlns:a16="http://schemas.microsoft.com/office/drawing/2014/main" id="{8090EE10-785D-400F-A512-C09BACFD0757}"/>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64518" name="Zástupný symbol pro číslo snímku 3">
            <a:extLst>
              <a:ext uri="{FF2B5EF4-FFF2-40B4-BE49-F238E27FC236}">
                <a16:creationId xmlns:a16="http://schemas.microsoft.com/office/drawing/2014/main" id="{61D9A152-82D6-445F-B9DD-97E29DF81582}"/>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ANALYZE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obsah 2">
            <a:extLst>
              <a:ext uri="{FF2B5EF4-FFF2-40B4-BE49-F238E27FC236}">
                <a16:creationId xmlns:a16="http://schemas.microsoft.com/office/drawing/2014/main" id="{F953389E-1FF0-421C-9273-4F59E2870322}"/>
              </a:ext>
            </a:extLst>
          </p:cNvPr>
          <p:cNvSpPr>
            <a:spLocks noGrp="1" noChangeArrowheads="1"/>
          </p:cNvSpPr>
          <p:nvPr>
            <p:ph idx="1"/>
          </p:nvPr>
        </p:nvSpPr>
        <p:spPr>
          <a:xfrm>
            <a:off x="1187450" y="908050"/>
            <a:ext cx="7499350" cy="5834063"/>
          </a:xfrm>
        </p:spPr>
        <p:txBody>
          <a:bodyPr/>
          <a:lstStyle/>
          <a:p>
            <a:r>
              <a:rPr lang="cs-CZ" altLang="cs-CZ" sz="2000"/>
              <a:t>Co když činnost žádnou přidanou hodnotu nemá a přesto pro společnost nezbytná?</a:t>
            </a:r>
          </a:p>
          <a:p>
            <a:pPr lvl="1"/>
            <a:r>
              <a:rPr lang="cs-CZ" altLang="cs-CZ" sz="1600"/>
              <a:t>Takové činnosti či procesní kroky se většinou označují zkratkou BNVA (Business Non-Value Added), tedy nepřidávající žádnou hodnotu, ale jsou pro nás z nějakého důvodu potřebné</a:t>
            </a:r>
          </a:p>
          <a:p>
            <a:pPr lvl="1"/>
            <a:r>
              <a:rPr lang="cs-CZ" altLang="cs-CZ" sz="1600"/>
              <a:t>Typicky se jedná o následující oblasti činností:</a:t>
            </a:r>
          </a:p>
          <a:p>
            <a:pPr lvl="2"/>
            <a:r>
              <a:rPr lang="cs-CZ" altLang="cs-CZ" sz="1200"/>
              <a:t>Činnost daná regulátorem či nějakým předpisem</a:t>
            </a:r>
          </a:p>
          <a:p>
            <a:pPr lvl="2"/>
            <a:r>
              <a:rPr lang="cs-CZ" altLang="cs-CZ" sz="1200"/>
              <a:t>Opatření na snížení rizik</a:t>
            </a:r>
          </a:p>
          <a:p>
            <a:pPr lvl="2"/>
            <a:r>
              <a:rPr lang="cs-CZ" altLang="cs-CZ" sz="1200"/>
              <a:t>Činnosti spojené s reportingem či monitoringem procesu (finanční výkazy)</a:t>
            </a:r>
          </a:p>
          <a:p>
            <a:pPr lvl="2"/>
            <a:r>
              <a:rPr lang="cs-CZ" altLang="cs-CZ" sz="1200"/>
              <a:t>Činnosti podporující obchod (nákup/prodej, zpracování objednávky, marketing…)</a:t>
            </a:r>
          </a:p>
          <a:p>
            <a:r>
              <a:rPr lang="cs-CZ" altLang="cs-CZ" sz="2000"/>
              <a:t>Posledním typem činností, které v procesu existují jsou ty, které nazýváme plýtvání a které se snažíme eliminovat, tzv. NVA (Non Value Added). Dle předchozího popisu je jasné, že jsou to činnosti, které nepřidávají žádnou přidanou hodnotu a ani nejsou nezbytné pro společnost</a:t>
            </a:r>
          </a:p>
          <a:p>
            <a:r>
              <a:rPr lang="cs-CZ" altLang="cs-CZ" sz="2000"/>
              <a:t>Typicky jsou do této kategorie zahrnuty veškeré kontroly (když je nepožaduje zákon nebo zvýšené riziko), manipulace a přesuny, zpoždění, přepracování, čekání, hromadění či prostoje</a:t>
            </a:r>
            <a:endParaRPr lang="cs-CZ" altLang="cs-CZ" sz="1400"/>
          </a:p>
        </p:txBody>
      </p:sp>
      <p:sp>
        <p:nvSpPr>
          <p:cNvPr id="65539" name="Zástupný symbol pro číslo snímku 3">
            <a:extLst>
              <a:ext uri="{FF2B5EF4-FFF2-40B4-BE49-F238E27FC236}">
                <a16:creationId xmlns:a16="http://schemas.microsoft.com/office/drawing/2014/main" id="{B01C05CB-E1B3-4B31-AD00-A64C4DB8EF6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5559AFB4-9320-4A70-A275-98F991EAE3B7}" type="slidenum">
              <a:rPr lang="cs-CZ" altLang="cs-CZ" sz="1400" smtClean="0">
                <a:solidFill>
                  <a:schemeClr val="bg1"/>
                </a:solidFill>
              </a:rPr>
              <a:pPr>
                <a:spcBef>
                  <a:spcPct val="0"/>
                </a:spcBef>
                <a:buFontTx/>
                <a:buNone/>
              </a:pPr>
              <a:t>61</a:t>
            </a:fld>
            <a:endParaRPr lang="cs-CZ" altLang="cs-CZ" sz="1400">
              <a:solidFill>
                <a:schemeClr val="bg1"/>
              </a:solidFill>
            </a:endParaRPr>
          </a:p>
        </p:txBody>
      </p:sp>
      <p:sp>
        <p:nvSpPr>
          <p:cNvPr id="65540" name="Zástupný symbol pro číslo snímku 3">
            <a:extLst>
              <a:ext uri="{FF2B5EF4-FFF2-40B4-BE49-F238E27FC236}">
                <a16:creationId xmlns:a16="http://schemas.microsoft.com/office/drawing/2014/main" id="{59558EAF-6AD9-48DE-9407-FE36E216D895}"/>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65541" name="Zástupný symbol pro číslo snímku 3">
            <a:extLst>
              <a:ext uri="{FF2B5EF4-FFF2-40B4-BE49-F238E27FC236}">
                <a16:creationId xmlns:a16="http://schemas.microsoft.com/office/drawing/2014/main" id="{0832C223-B8D0-4C35-BEC4-405D949D71A2}"/>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ANALYZE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a:extLst>
              <a:ext uri="{FF2B5EF4-FFF2-40B4-BE49-F238E27FC236}">
                <a16:creationId xmlns:a16="http://schemas.microsoft.com/office/drawing/2014/main" id="{1E5ED524-F900-493F-8BCC-12CF7FA122C7}"/>
              </a:ext>
            </a:extLst>
          </p:cNvPr>
          <p:cNvSpPr>
            <a:spLocks noGrp="1" noChangeArrowheads="1"/>
          </p:cNvSpPr>
          <p:nvPr>
            <p:ph type="title"/>
          </p:nvPr>
        </p:nvSpPr>
        <p:spPr>
          <a:xfrm>
            <a:off x="1187450" y="908050"/>
            <a:ext cx="6996113" cy="777875"/>
          </a:xfrm>
        </p:spPr>
        <p:txBody>
          <a:bodyPr/>
          <a:lstStyle/>
          <a:p>
            <a:r>
              <a:rPr lang="cs-CZ" altLang="cs-CZ"/>
              <a:t>Grafická analýza</a:t>
            </a:r>
          </a:p>
        </p:txBody>
      </p:sp>
      <p:sp>
        <p:nvSpPr>
          <p:cNvPr id="67587" name="Zástupný obsah 2">
            <a:extLst>
              <a:ext uri="{FF2B5EF4-FFF2-40B4-BE49-F238E27FC236}">
                <a16:creationId xmlns:a16="http://schemas.microsoft.com/office/drawing/2014/main" id="{06183ED1-8AB0-4350-B309-3184A78C3A94}"/>
              </a:ext>
            </a:extLst>
          </p:cNvPr>
          <p:cNvSpPr>
            <a:spLocks noGrp="1" noChangeArrowheads="1"/>
          </p:cNvSpPr>
          <p:nvPr>
            <p:ph idx="1"/>
          </p:nvPr>
        </p:nvSpPr>
        <p:spPr>
          <a:xfrm>
            <a:off x="1187450" y="1484313"/>
            <a:ext cx="7499350" cy="5257800"/>
          </a:xfrm>
        </p:spPr>
        <p:txBody>
          <a:bodyPr/>
          <a:lstStyle/>
          <a:p>
            <a:r>
              <a:rPr lang="cs-CZ" altLang="cs-CZ" sz="2000"/>
              <a:t>Grafickou analýzou obvykle začíná analytická fáze nebo je rozumné touto analýzou začít před tím, než se pustíme do tvrdé analýzy dat</a:t>
            </a:r>
          </a:p>
          <a:p>
            <a:r>
              <a:rPr lang="cs-CZ" altLang="cs-CZ" sz="2000"/>
              <a:t>Grafická analýza bývá poměrně snadná a může usnadnit další kroky analýzy či nás může vhodně nasměrovat při formulaci hypotéz</a:t>
            </a:r>
          </a:p>
          <a:p>
            <a:r>
              <a:rPr lang="cs-CZ" altLang="cs-CZ" sz="2000" b="1"/>
              <a:t>Dot plot</a:t>
            </a:r>
          </a:p>
          <a:p>
            <a:pPr lvl="1"/>
            <a:r>
              <a:rPr lang="cs-CZ" altLang="cs-CZ" sz="1600"/>
              <a:t>Dotplot nebo také bodový graf používá k zobrazení distribuce dat body na ose. Většinou se používá pro malé až střední vzorky dat. Vzhledem připomíná histogram, často i bývá histogramem nahrazen, zejména u velkých datových vzorků</a:t>
            </a:r>
            <a:endParaRPr lang="cs-CZ" altLang="cs-CZ" sz="2000"/>
          </a:p>
          <a:p>
            <a:r>
              <a:rPr lang="cs-CZ" altLang="cs-CZ" sz="2000"/>
              <a:t>Dalším faktorem se kterým lze při grafické analýze pracovat, je tvar hustoty pravděpodobnosti našeho vzorku dat</a:t>
            </a:r>
          </a:p>
          <a:p>
            <a:r>
              <a:rPr lang="cs-CZ" altLang="cs-CZ" sz="2000"/>
              <a:t>Existují předepsané tvary typické pro určitá rozdělení, jako např. zvonovitý tvar Gaussovy křivky či typický tvar, jež může vyplývat z názvu rozdělení, Exponenciální či lineární</a:t>
            </a:r>
            <a:endParaRPr lang="cs-CZ" altLang="cs-CZ" sz="1400"/>
          </a:p>
        </p:txBody>
      </p:sp>
      <p:sp>
        <p:nvSpPr>
          <p:cNvPr id="67588" name="Zástupný symbol pro číslo snímku 3">
            <a:extLst>
              <a:ext uri="{FF2B5EF4-FFF2-40B4-BE49-F238E27FC236}">
                <a16:creationId xmlns:a16="http://schemas.microsoft.com/office/drawing/2014/main" id="{49399289-BDFE-40CC-9612-10F109DE5F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6CAD4E56-BED1-4A06-879E-4D9575BFF79D}" type="slidenum">
              <a:rPr lang="cs-CZ" altLang="cs-CZ" sz="1400" smtClean="0">
                <a:solidFill>
                  <a:schemeClr val="bg1"/>
                </a:solidFill>
              </a:rPr>
              <a:pPr>
                <a:spcBef>
                  <a:spcPct val="0"/>
                </a:spcBef>
                <a:buFontTx/>
                <a:buNone/>
              </a:pPr>
              <a:t>62</a:t>
            </a:fld>
            <a:endParaRPr lang="cs-CZ" altLang="cs-CZ" sz="1400">
              <a:solidFill>
                <a:schemeClr val="bg1"/>
              </a:solidFill>
            </a:endParaRPr>
          </a:p>
        </p:txBody>
      </p:sp>
      <p:sp>
        <p:nvSpPr>
          <p:cNvPr id="67589" name="Zástupný symbol pro číslo snímku 3">
            <a:extLst>
              <a:ext uri="{FF2B5EF4-FFF2-40B4-BE49-F238E27FC236}">
                <a16:creationId xmlns:a16="http://schemas.microsoft.com/office/drawing/2014/main" id="{ADFEFDC3-2A99-4609-8C2C-0A64FDFEBE97}"/>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67590" name="Zástupný symbol pro číslo snímku 3">
            <a:extLst>
              <a:ext uri="{FF2B5EF4-FFF2-40B4-BE49-F238E27FC236}">
                <a16:creationId xmlns:a16="http://schemas.microsoft.com/office/drawing/2014/main" id="{CBCC20B1-D386-4B40-9913-D795DE82E88D}"/>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ANALYZE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a:extLst>
              <a:ext uri="{FF2B5EF4-FFF2-40B4-BE49-F238E27FC236}">
                <a16:creationId xmlns:a16="http://schemas.microsoft.com/office/drawing/2014/main" id="{C897414B-F061-4032-8BDF-A8B98D27ECCB}"/>
              </a:ext>
            </a:extLst>
          </p:cNvPr>
          <p:cNvSpPr>
            <a:spLocks noGrp="1" noChangeArrowheads="1"/>
          </p:cNvSpPr>
          <p:nvPr>
            <p:ph type="title"/>
          </p:nvPr>
        </p:nvSpPr>
        <p:spPr>
          <a:xfrm>
            <a:off x="1187450" y="646113"/>
            <a:ext cx="6996113" cy="777875"/>
          </a:xfrm>
        </p:spPr>
        <p:txBody>
          <a:bodyPr/>
          <a:lstStyle/>
          <a:p>
            <a:r>
              <a:rPr lang="cs-CZ" altLang="cs-CZ"/>
              <a:t>Testování hypotéz</a:t>
            </a:r>
          </a:p>
        </p:txBody>
      </p:sp>
      <p:sp>
        <p:nvSpPr>
          <p:cNvPr id="68611" name="Zástupný obsah 2">
            <a:extLst>
              <a:ext uri="{FF2B5EF4-FFF2-40B4-BE49-F238E27FC236}">
                <a16:creationId xmlns:a16="http://schemas.microsoft.com/office/drawing/2014/main" id="{E837A789-E648-43D7-919A-E6C21358CD8A}"/>
              </a:ext>
            </a:extLst>
          </p:cNvPr>
          <p:cNvSpPr>
            <a:spLocks noGrp="1" noChangeArrowheads="1"/>
          </p:cNvSpPr>
          <p:nvPr>
            <p:ph idx="1"/>
          </p:nvPr>
        </p:nvSpPr>
        <p:spPr>
          <a:xfrm>
            <a:off x="1222375" y="1196975"/>
            <a:ext cx="7499350" cy="5184775"/>
          </a:xfrm>
        </p:spPr>
        <p:txBody>
          <a:bodyPr/>
          <a:lstStyle/>
          <a:p>
            <a:r>
              <a:rPr lang="cs-CZ" altLang="cs-CZ" sz="2000"/>
              <a:t>Hypotéza je termín původně z řečtiny a znamenal výpověď, u níž se její platnost pouze předpokládá a musí být tedy možnost ji potvrdit či vyvrátit</a:t>
            </a:r>
          </a:p>
          <a:p>
            <a:r>
              <a:rPr lang="cs-CZ" altLang="cs-CZ" sz="2000"/>
              <a:t>V případě statistického testování, respektive statistických hypotéz je nutné vždy formulovat hypotézy dvě. A to hypotézu nulovou a hypotézu alternativní</a:t>
            </a:r>
          </a:p>
          <a:p>
            <a:r>
              <a:rPr lang="cs-CZ" altLang="cs-CZ" sz="2000" b="1" i="1"/>
              <a:t>Nulová hypotéza H</a:t>
            </a:r>
            <a:r>
              <a:rPr lang="cs-CZ" altLang="cs-CZ" sz="2000" b="1" i="1" baseline="-25000"/>
              <a:t>0</a:t>
            </a:r>
            <a:r>
              <a:rPr lang="cs-CZ" altLang="cs-CZ" sz="2000" b="1" i="1"/>
              <a:t>:</a:t>
            </a:r>
          </a:p>
          <a:p>
            <a:pPr lvl="1"/>
            <a:r>
              <a:rPr lang="cs-CZ" altLang="cs-CZ" sz="1600"/>
              <a:t>Nulová hypotéza je taková, která předpokládá neexistenci vztahu u testovaných veličin. Tedy, že mezi nimi není statistický rozdíl</a:t>
            </a:r>
          </a:p>
          <a:p>
            <a:r>
              <a:rPr lang="cs-CZ" altLang="cs-CZ" sz="2000" b="1" i="1"/>
              <a:t>Alternativní hypotéza H</a:t>
            </a:r>
            <a:r>
              <a:rPr lang="cs-CZ" altLang="cs-CZ" sz="2000" b="1" i="1" baseline="-25000"/>
              <a:t>A</a:t>
            </a:r>
            <a:r>
              <a:rPr lang="cs-CZ" altLang="cs-CZ" sz="2000" b="1" i="1"/>
              <a:t>:</a:t>
            </a:r>
          </a:p>
          <a:p>
            <a:pPr lvl="1"/>
            <a:r>
              <a:rPr lang="cs-CZ" altLang="cs-CZ" sz="1600"/>
              <a:t>Přijmutím alternativní hypotézy se dostávám do sporu s hypotézou nulovou a připouštím, že sledované skupiny se významně statisticky liší</a:t>
            </a:r>
          </a:p>
          <a:p>
            <a:endParaRPr lang="cs-CZ" altLang="cs-CZ" sz="1600" b="1"/>
          </a:p>
          <a:p>
            <a:endParaRPr lang="cs-CZ" altLang="cs-CZ" sz="2000"/>
          </a:p>
        </p:txBody>
      </p:sp>
      <p:sp>
        <p:nvSpPr>
          <p:cNvPr id="68612" name="Zástupný symbol pro číslo snímku 3">
            <a:extLst>
              <a:ext uri="{FF2B5EF4-FFF2-40B4-BE49-F238E27FC236}">
                <a16:creationId xmlns:a16="http://schemas.microsoft.com/office/drawing/2014/main" id="{D701F2C2-053F-47E1-A826-F37A11DC64C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A1F3B781-9D45-496E-B3B8-F8BDCA93F061}" type="slidenum">
              <a:rPr lang="cs-CZ" altLang="cs-CZ" sz="1400" smtClean="0">
                <a:solidFill>
                  <a:schemeClr val="bg1"/>
                </a:solidFill>
              </a:rPr>
              <a:pPr>
                <a:spcBef>
                  <a:spcPct val="0"/>
                </a:spcBef>
                <a:buFontTx/>
                <a:buNone/>
              </a:pPr>
              <a:t>63</a:t>
            </a:fld>
            <a:endParaRPr lang="cs-CZ" altLang="cs-CZ" sz="1400">
              <a:solidFill>
                <a:schemeClr val="bg1"/>
              </a:solidFill>
            </a:endParaRPr>
          </a:p>
        </p:txBody>
      </p:sp>
      <p:sp>
        <p:nvSpPr>
          <p:cNvPr id="68613" name="Zástupný symbol pro číslo snímku 3">
            <a:extLst>
              <a:ext uri="{FF2B5EF4-FFF2-40B4-BE49-F238E27FC236}">
                <a16:creationId xmlns:a16="http://schemas.microsoft.com/office/drawing/2014/main" id="{8E676EB6-8C58-4BD5-A8C8-5CDE34C40925}"/>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68614" name="Zástupný symbol pro číslo snímku 3">
            <a:extLst>
              <a:ext uri="{FF2B5EF4-FFF2-40B4-BE49-F238E27FC236}">
                <a16:creationId xmlns:a16="http://schemas.microsoft.com/office/drawing/2014/main" id="{B359F5F4-7912-4F1E-9BB0-63CD6576BF31}"/>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ANALYZE</a:t>
            </a:r>
          </a:p>
        </p:txBody>
      </p:sp>
      <p:pic>
        <p:nvPicPr>
          <p:cNvPr id="68615" name="Obrázek 2">
            <a:extLst>
              <a:ext uri="{FF2B5EF4-FFF2-40B4-BE49-F238E27FC236}">
                <a16:creationId xmlns:a16="http://schemas.microsoft.com/office/drawing/2014/main" id="{CF475E14-35D7-4C25-8B38-D75484228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4965700"/>
            <a:ext cx="57308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obsah 2">
            <a:extLst>
              <a:ext uri="{FF2B5EF4-FFF2-40B4-BE49-F238E27FC236}">
                <a16:creationId xmlns:a16="http://schemas.microsoft.com/office/drawing/2014/main" id="{ACFC0270-4B0E-42AC-8BA7-56E630DCB155}"/>
              </a:ext>
            </a:extLst>
          </p:cNvPr>
          <p:cNvSpPr>
            <a:spLocks noGrp="1" noChangeArrowheads="1"/>
          </p:cNvSpPr>
          <p:nvPr>
            <p:ph idx="1"/>
          </p:nvPr>
        </p:nvSpPr>
        <p:spPr>
          <a:xfrm>
            <a:off x="1187450" y="981075"/>
            <a:ext cx="7499350" cy="5761038"/>
          </a:xfrm>
        </p:spPr>
        <p:txBody>
          <a:bodyPr/>
          <a:lstStyle/>
          <a:p>
            <a:r>
              <a:rPr lang="cs-CZ" altLang="cs-CZ" sz="2000" b="1"/>
              <a:t>Otázka, která se obvykle předkládá zní:</a:t>
            </a:r>
          </a:p>
          <a:p>
            <a:pPr lvl="1"/>
            <a:r>
              <a:rPr lang="cs-CZ" altLang="cs-CZ" sz="1600"/>
              <a:t>Je mezi sledovanými veličinami statistický rozdíl?</a:t>
            </a:r>
          </a:p>
          <a:p>
            <a:pPr lvl="1"/>
            <a:r>
              <a:rPr lang="cs-CZ" altLang="cs-CZ" sz="1600"/>
              <a:t>Na základě P-Value rozhodnu, zda je či není</a:t>
            </a:r>
          </a:p>
          <a:p>
            <a:pPr lvl="1"/>
            <a:r>
              <a:rPr lang="cs-CZ" altLang="cs-CZ" sz="1600"/>
              <a:t>Testy samozřejmě probíhají na určité hladině spolehlivosti (95%) a je tedy možné udělat v rozhodnutí chybu</a:t>
            </a:r>
          </a:p>
          <a:p>
            <a:pPr lvl="1"/>
            <a:r>
              <a:rPr lang="pl-PL" altLang="cs-CZ" sz="1600"/>
              <a:t>Chyby máme I. a II. druhu:</a:t>
            </a:r>
          </a:p>
          <a:p>
            <a:pPr lvl="2"/>
            <a:r>
              <a:rPr lang="pl-PL" altLang="cs-CZ" sz="1200"/>
              <a:t>Chyba I. druhu (označovaná alfa): </a:t>
            </a:r>
            <a:r>
              <a:rPr lang="cs-CZ" altLang="cs-CZ" sz="1200"/>
              <a:t>Stane se když chybně zamítnu platnou nulovou hypotézu. Znamená to, že budu dělat věci, které nejsou potřeba</a:t>
            </a:r>
          </a:p>
          <a:p>
            <a:pPr lvl="2"/>
            <a:r>
              <a:rPr lang="cs-CZ" altLang="cs-CZ" sz="1200"/>
              <a:t>Chyba II. druhu (beta): Stane se když chybně zamítnu platnou alternativní hypotézu a pravděpodobně neudělám věci (opatření), které bych udělat měl.</a:t>
            </a:r>
          </a:p>
        </p:txBody>
      </p:sp>
      <p:sp>
        <p:nvSpPr>
          <p:cNvPr id="69635" name="Zástupný symbol pro číslo snímku 3">
            <a:extLst>
              <a:ext uri="{FF2B5EF4-FFF2-40B4-BE49-F238E27FC236}">
                <a16:creationId xmlns:a16="http://schemas.microsoft.com/office/drawing/2014/main" id="{2697075D-E188-49E6-9FCB-BC75B016F63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C71DC32B-2F34-44FC-8E21-CB3AB334FC76}" type="slidenum">
              <a:rPr lang="cs-CZ" altLang="cs-CZ" sz="1400" smtClean="0">
                <a:solidFill>
                  <a:schemeClr val="bg1"/>
                </a:solidFill>
              </a:rPr>
              <a:pPr>
                <a:spcBef>
                  <a:spcPct val="0"/>
                </a:spcBef>
                <a:buFontTx/>
                <a:buNone/>
              </a:pPr>
              <a:t>64</a:t>
            </a:fld>
            <a:endParaRPr lang="cs-CZ" altLang="cs-CZ" sz="1400">
              <a:solidFill>
                <a:schemeClr val="bg1"/>
              </a:solidFill>
            </a:endParaRPr>
          </a:p>
        </p:txBody>
      </p:sp>
      <p:sp>
        <p:nvSpPr>
          <p:cNvPr id="69636" name="Zástupný symbol pro číslo snímku 3">
            <a:extLst>
              <a:ext uri="{FF2B5EF4-FFF2-40B4-BE49-F238E27FC236}">
                <a16:creationId xmlns:a16="http://schemas.microsoft.com/office/drawing/2014/main" id="{A9093DB2-3B70-4CBC-89CA-6A671B29F2C9}"/>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69637" name="Zástupný symbol pro číslo snímku 3">
            <a:extLst>
              <a:ext uri="{FF2B5EF4-FFF2-40B4-BE49-F238E27FC236}">
                <a16:creationId xmlns:a16="http://schemas.microsoft.com/office/drawing/2014/main" id="{39C63146-0237-473E-AFEA-BD6464C0C159}"/>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ANALYZE</a:t>
            </a:r>
          </a:p>
        </p:txBody>
      </p:sp>
      <p:pic>
        <p:nvPicPr>
          <p:cNvPr id="69638" name="Obrázek 2" descr="Obsah obrázku text&#10;&#10;Popis byl vytvořen automaticky">
            <a:extLst>
              <a:ext uri="{FF2B5EF4-FFF2-40B4-BE49-F238E27FC236}">
                <a16:creationId xmlns:a16="http://schemas.microsoft.com/office/drawing/2014/main" id="{A447D074-982B-42F8-AF42-4F0CAAFA0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84588"/>
            <a:ext cx="5943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a:extLst>
              <a:ext uri="{FF2B5EF4-FFF2-40B4-BE49-F238E27FC236}">
                <a16:creationId xmlns:a16="http://schemas.microsoft.com/office/drawing/2014/main" id="{82E20B3C-2BC7-4C72-A90C-9974407A8758}"/>
              </a:ext>
            </a:extLst>
          </p:cNvPr>
          <p:cNvSpPr>
            <a:spLocks noGrp="1" noChangeArrowheads="1"/>
          </p:cNvSpPr>
          <p:nvPr>
            <p:ph type="title"/>
          </p:nvPr>
        </p:nvSpPr>
        <p:spPr>
          <a:xfrm>
            <a:off x="1204913" y="679450"/>
            <a:ext cx="6996112" cy="777875"/>
          </a:xfrm>
        </p:spPr>
        <p:txBody>
          <a:bodyPr/>
          <a:lstStyle/>
          <a:p>
            <a:r>
              <a:rPr lang="cs-CZ" altLang="cs-CZ"/>
              <a:t>Korelace</a:t>
            </a:r>
          </a:p>
        </p:txBody>
      </p:sp>
      <p:sp>
        <p:nvSpPr>
          <p:cNvPr id="70659" name="Zástupný obsah 2">
            <a:extLst>
              <a:ext uri="{FF2B5EF4-FFF2-40B4-BE49-F238E27FC236}">
                <a16:creationId xmlns:a16="http://schemas.microsoft.com/office/drawing/2014/main" id="{49930BC0-B52D-471F-8A84-B504DD8D190D}"/>
              </a:ext>
            </a:extLst>
          </p:cNvPr>
          <p:cNvSpPr>
            <a:spLocks noGrp="1" noChangeArrowheads="1"/>
          </p:cNvSpPr>
          <p:nvPr>
            <p:ph idx="1"/>
          </p:nvPr>
        </p:nvSpPr>
        <p:spPr>
          <a:xfrm>
            <a:off x="1187450" y="1341438"/>
            <a:ext cx="7499350" cy="5400675"/>
          </a:xfrm>
        </p:spPr>
        <p:txBody>
          <a:bodyPr/>
          <a:lstStyle/>
          <a:p>
            <a:r>
              <a:rPr lang="cs-CZ" altLang="cs-CZ" sz="2000"/>
              <a:t>Tento pojem pochází původně z latiny a znamená vzájemný vztah mezi dvěma veličinami (v našem případě to mohou být procesy)</a:t>
            </a:r>
          </a:p>
          <a:p>
            <a:r>
              <a:rPr lang="cs-CZ" altLang="cs-CZ" sz="2000"/>
              <a:t>Vztah je popisován, tak že pokud nastane změna u jedné veličiny, tak se pak změna musí projevit i u druhé, jelikož obě na sobě závisejí</a:t>
            </a:r>
          </a:p>
          <a:p>
            <a:r>
              <a:rPr lang="cs-CZ" altLang="cs-CZ" sz="2000"/>
              <a:t>Mírou nebo ukazatelem korelace mezi dvěma spojitými veličinami je </a:t>
            </a:r>
            <a:r>
              <a:rPr lang="cs-CZ" altLang="cs-CZ" sz="2000" b="1"/>
              <a:t>koeficient r</a:t>
            </a:r>
          </a:p>
          <a:p>
            <a:r>
              <a:rPr lang="cs-CZ" altLang="cs-CZ" sz="2000"/>
              <a:t>Koeficient nabývá hodnot v intervalu [-1;1], kdy hodnota r= -1 mě informuje o dokonalém záporném lineárním vztahu, hodnota r=0 mě informuje o neexistenci lineárního vztahu a hodnota r=1 indikuje dokonale čistý lineární vztah</a:t>
            </a:r>
          </a:p>
          <a:p>
            <a:endParaRPr lang="cs-CZ" altLang="cs-CZ" sz="2000"/>
          </a:p>
        </p:txBody>
      </p:sp>
      <p:sp>
        <p:nvSpPr>
          <p:cNvPr id="70660" name="Zástupný symbol pro číslo snímku 3">
            <a:extLst>
              <a:ext uri="{FF2B5EF4-FFF2-40B4-BE49-F238E27FC236}">
                <a16:creationId xmlns:a16="http://schemas.microsoft.com/office/drawing/2014/main" id="{D63270B4-E3AC-40B8-ACE0-8B6FF03EE35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A76C509A-763D-494A-B706-C166DA42B2F4}" type="slidenum">
              <a:rPr lang="cs-CZ" altLang="cs-CZ" sz="1400" smtClean="0">
                <a:solidFill>
                  <a:schemeClr val="bg1"/>
                </a:solidFill>
              </a:rPr>
              <a:pPr>
                <a:spcBef>
                  <a:spcPct val="0"/>
                </a:spcBef>
                <a:buFontTx/>
                <a:buNone/>
              </a:pPr>
              <a:t>65</a:t>
            </a:fld>
            <a:endParaRPr lang="cs-CZ" altLang="cs-CZ" sz="1400">
              <a:solidFill>
                <a:schemeClr val="bg1"/>
              </a:solidFill>
            </a:endParaRPr>
          </a:p>
        </p:txBody>
      </p:sp>
      <p:sp>
        <p:nvSpPr>
          <p:cNvPr id="70661" name="Zástupný symbol pro číslo snímku 3">
            <a:extLst>
              <a:ext uri="{FF2B5EF4-FFF2-40B4-BE49-F238E27FC236}">
                <a16:creationId xmlns:a16="http://schemas.microsoft.com/office/drawing/2014/main" id="{995A81A3-2776-4BA8-B10B-CB3DC0D81308}"/>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70662" name="Zástupný symbol pro číslo snímku 3">
            <a:extLst>
              <a:ext uri="{FF2B5EF4-FFF2-40B4-BE49-F238E27FC236}">
                <a16:creationId xmlns:a16="http://schemas.microsoft.com/office/drawing/2014/main" id="{252D3A23-4AC9-44C9-8A69-FEA6CC20AD90}"/>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ANALYZE</a:t>
            </a:r>
          </a:p>
        </p:txBody>
      </p:sp>
      <p:pic>
        <p:nvPicPr>
          <p:cNvPr id="70663" name="Obrázek 2" descr="Obsah obrázku snímek obrazovky&#10;&#10;Popis byl vytvořen automaticky">
            <a:extLst>
              <a:ext uri="{FF2B5EF4-FFF2-40B4-BE49-F238E27FC236}">
                <a16:creationId xmlns:a16="http://schemas.microsoft.com/office/drawing/2014/main" id="{58180151-6CC6-426E-8D74-4DF1CC4A8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5316538"/>
            <a:ext cx="61277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3">
            <a:extLst>
              <a:ext uri="{FF2B5EF4-FFF2-40B4-BE49-F238E27FC236}">
                <a16:creationId xmlns:a16="http://schemas.microsoft.com/office/drawing/2014/main" id="{0653869C-96BD-40D4-910D-DD74D1FBE7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solidFill>
                  <a:schemeClr val="bg1"/>
                </a:solidFill>
              </a:rPr>
              <a:t>strana </a:t>
            </a:r>
            <a:fld id="{96B70050-493B-4CA5-B530-1FA730CAF3C6}" type="slidenum">
              <a:rPr lang="cs-CZ" altLang="cs-CZ" smtClean="0">
                <a:solidFill>
                  <a:schemeClr val="bg1"/>
                </a:solidFill>
              </a:rPr>
              <a:pPr/>
              <a:t>66</a:t>
            </a:fld>
            <a:endParaRPr lang="cs-CZ" altLang="cs-CZ">
              <a:solidFill>
                <a:schemeClr val="bg1"/>
              </a:solidFill>
            </a:endParaRPr>
          </a:p>
        </p:txBody>
      </p:sp>
      <p:sp>
        <p:nvSpPr>
          <p:cNvPr id="5" name="Nadpis 1">
            <a:extLst>
              <a:ext uri="{FF2B5EF4-FFF2-40B4-BE49-F238E27FC236}">
                <a16:creationId xmlns:a16="http://schemas.microsoft.com/office/drawing/2014/main" id="{D37E35BF-FA22-4742-8D59-2717B38734BE}"/>
              </a:ext>
            </a:extLst>
          </p:cNvPr>
          <p:cNvSpPr txBox="1">
            <a:spLocks/>
          </p:cNvSpPr>
          <p:nvPr/>
        </p:nvSpPr>
        <p:spPr bwMode="auto">
          <a:xfrm>
            <a:off x="1403350" y="1484313"/>
            <a:ext cx="81803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C87800"/>
                </a:solidFill>
                <a:latin typeface="+mj-lt"/>
                <a:ea typeface="+mj-ea"/>
                <a:cs typeface="+mj-cs"/>
              </a:defRPr>
            </a:lvl1pPr>
            <a:lvl2pPr algn="l" rtl="0" eaLnBrk="0" fontAlgn="base" hangingPunct="0">
              <a:spcBef>
                <a:spcPct val="0"/>
              </a:spcBef>
              <a:spcAft>
                <a:spcPct val="0"/>
              </a:spcAft>
              <a:defRPr sz="3200" b="1">
                <a:solidFill>
                  <a:srgbClr val="C87800"/>
                </a:solidFill>
                <a:latin typeface="Arial" charset="0"/>
              </a:defRPr>
            </a:lvl2pPr>
            <a:lvl3pPr algn="l" rtl="0" eaLnBrk="0" fontAlgn="base" hangingPunct="0">
              <a:spcBef>
                <a:spcPct val="0"/>
              </a:spcBef>
              <a:spcAft>
                <a:spcPct val="0"/>
              </a:spcAft>
              <a:defRPr sz="3200" b="1">
                <a:solidFill>
                  <a:srgbClr val="C87800"/>
                </a:solidFill>
                <a:latin typeface="Arial" charset="0"/>
              </a:defRPr>
            </a:lvl3pPr>
            <a:lvl4pPr algn="l" rtl="0" eaLnBrk="0" fontAlgn="base" hangingPunct="0">
              <a:spcBef>
                <a:spcPct val="0"/>
              </a:spcBef>
              <a:spcAft>
                <a:spcPct val="0"/>
              </a:spcAft>
              <a:defRPr sz="3200" b="1">
                <a:solidFill>
                  <a:srgbClr val="C87800"/>
                </a:solidFill>
                <a:latin typeface="Arial" charset="0"/>
              </a:defRPr>
            </a:lvl4pPr>
            <a:lvl5pPr algn="l" rtl="0" eaLnBrk="0" fontAlgn="base" hangingPunct="0">
              <a:spcBef>
                <a:spcPct val="0"/>
              </a:spcBef>
              <a:spcAft>
                <a:spcPct val="0"/>
              </a:spcAft>
              <a:defRPr sz="3200" b="1">
                <a:solidFill>
                  <a:srgbClr val="C87800"/>
                </a:solidFill>
                <a:latin typeface="Arial" charset="0"/>
              </a:defRPr>
            </a:lvl5pPr>
            <a:lvl6pPr marL="457200" algn="l" rtl="0" fontAlgn="base">
              <a:spcBef>
                <a:spcPct val="0"/>
              </a:spcBef>
              <a:spcAft>
                <a:spcPct val="0"/>
              </a:spcAft>
              <a:defRPr sz="3200" b="1">
                <a:solidFill>
                  <a:srgbClr val="CB9000"/>
                </a:solidFill>
                <a:latin typeface="Arial" charset="0"/>
              </a:defRPr>
            </a:lvl6pPr>
            <a:lvl7pPr marL="914400" algn="l" rtl="0" fontAlgn="base">
              <a:spcBef>
                <a:spcPct val="0"/>
              </a:spcBef>
              <a:spcAft>
                <a:spcPct val="0"/>
              </a:spcAft>
              <a:defRPr sz="3200" b="1">
                <a:solidFill>
                  <a:srgbClr val="CB9000"/>
                </a:solidFill>
                <a:latin typeface="Arial" charset="0"/>
              </a:defRPr>
            </a:lvl7pPr>
            <a:lvl8pPr marL="1371600" algn="l" rtl="0" fontAlgn="base">
              <a:spcBef>
                <a:spcPct val="0"/>
              </a:spcBef>
              <a:spcAft>
                <a:spcPct val="0"/>
              </a:spcAft>
              <a:defRPr sz="3200" b="1">
                <a:solidFill>
                  <a:srgbClr val="CB9000"/>
                </a:solidFill>
                <a:latin typeface="Arial" charset="0"/>
              </a:defRPr>
            </a:lvl8pPr>
            <a:lvl9pPr marL="1828800" algn="l" rtl="0" fontAlgn="base">
              <a:spcBef>
                <a:spcPct val="0"/>
              </a:spcBef>
              <a:spcAft>
                <a:spcPct val="0"/>
              </a:spcAft>
              <a:defRPr sz="3200" b="1">
                <a:solidFill>
                  <a:srgbClr val="CB9000"/>
                </a:solidFill>
                <a:latin typeface="Arial" charset="0"/>
              </a:defRPr>
            </a:lvl9pPr>
          </a:lstStyle>
          <a:p>
            <a:pPr>
              <a:defRPr/>
            </a:pPr>
            <a:r>
              <a:rPr lang="cs-CZ" sz="6600" kern="0" dirty="0" err="1"/>
              <a:t>Improve</a:t>
            </a:r>
            <a:endParaRPr lang="cs-CZ" sz="6600" kern="0" dirty="0"/>
          </a:p>
        </p:txBody>
      </p:sp>
      <p:sp>
        <p:nvSpPr>
          <p:cNvPr id="71684" name="Zástupný symbol pro číslo snímku 3">
            <a:extLst>
              <a:ext uri="{FF2B5EF4-FFF2-40B4-BE49-F238E27FC236}">
                <a16:creationId xmlns:a16="http://schemas.microsoft.com/office/drawing/2014/main" id="{3767D6DA-9ECF-4211-86E2-0B9619F96A74}"/>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71685" name="Zástupný symbol pro číslo snímku 3">
            <a:extLst>
              <a:ext uri="{FF2B5EF4-FFF2-40B4-BE49-F238E27FC236}">
                <a16:creationId xmlns:a16="http://schemas.microsoft.com/office/drawing/2014/main" id="{223D80E5-4799-46D9-946B-D9A4203FDF8B}"/>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IMPROVE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a:extLst>
              <a:ext uri="{FF2B5EF4-FFF2-40B4-BE49-F238E27FC236}">
                <a16:creationId xmlns:a16="http://schemas.microsoft.com/office/drawing/2014/main" id="{D2DBE368-DE74-4D6E-94B6-982C1FD2DCB0}"/>
              </a:ext>
            </a:extLst>
          </p:cNvPr>
          <p:cNvSpPr>
            <a:spLocks noGrp="1" noChangeArrowheads="1"/>
          </p:cNvSpPr>
          <p:nvPr>
            <p:ph type="title"/>
          </p:nvPr>
        </p:nvSpPr>
        <p:spPr>
          <a:xfrm>
            <a:off x="1187450" y="781050"/>
            <a:ext cx="6996113" cy="777875"/>
          </a:xfrm>
        </p:spPr>
        <p:txBody>
          <a:bodyPr/>
          <a:lstStyle/>
          <a:p>
            <a:r>
              <a:rPr lang="cs-CZ" altLang="cs-CZ"/>
              <a:t>Improve</a:t>
            </a:r>
          </a:p>
        </p:txBody>
      </p:sp>
      <p:sp>
        <p:nvSpPr>
          <p:cNvPr id="65539" name="Zástupný obsah 2">
            <a:extLst>
              <a:ext uri="{FF2B5EF4-FFF2-40B4-BE49-F238E27FC236}">
                <a16:creationId xmlns:a16="http://schemas.microsoft.com/office/drawing/2014/main" id="{62043D6F-2334-4A03-9DC3-E9BDF4BCB8D2}"/>
              </a:ext>
            </a:extLst>
          </p:cNvPr>
          <p:cNvSpPr>
            <a:spLocks noGrp="1" noChangeArrowheads="1"/>
          </p:cNvSpPr>
          <p:nvPr>
            <p:ph idx="1"/>
          </p:nvPr>
        </p:nvSpPr>
        <p:spPr>
          <a:xfrm>
            <a:off x="1187450" y="1412875"/>
            <a:ext cx="7499350" cy="4713288"/>
          </a:xfrm>
        </p:spPr>
        <p:txBody>
          <a:bodyPr/>
          <a:lstStyle/>
          <a:p>
            <a:pPr>
              <a:defRPr/>
            </a:pPr>
            <a:r>
              <a:rPr lang="cs-CZ" sz="2000" dirty="0"/>
              <a:t>Cílem této fáze je, jak název napovídá zlepšit stávající stav a tedy nalézt a vybrat co nejlepší řešení ke kořenové příčině identifikované v předchozí fázi</a:t>
            </a:r>
          </a:p>
          <a:p>
            <a:pPr>
              <a:defRPr/>
            </a:pPr>
            <a:r>
              <a:rPr lang="cs-CZ" altLang="cs-CZ" sz="2000" dirty="0"/>
              <a:t>Vybrané řešení je ověřeno v tzv. pilotním provozu. Součástí této fáze je také identifikace rizik spojených s vybraným řešením, jelikož přináší určitou změnu do procesu</a:t>
            </a:r>
          </a:p>
          <a:p>
            <a:pPr>
              <a:defRPr/>
            </a:pPr>
            <a:r>
              <a:rPr lang="cs-CZ" altLang="cs-CZ" sz="2000" dirty="0"/>
              <a:t>Při výběru řešení je nutné uvážit náročnost, jak technickou, tak finanční, aby nakonec vybrané řešení nebylo náročnější a nákladnější než samotný problém.</a:t>
            </a:r>
          </a:p>
          <a:p>
            <a:pPr>
              <a:defRPr/>
            </a:pPr>
            <a:endParaRPr lang="cs-CZ" altLang="cs-CZ" sz="2000" dirty="0"/>
          </a:p>
          <a:p>
            <a:pPr marL="0" indent="0">
              <a:buFontTx/>
              <a:buNone/>
              <a:defRPr/>
            </a:pPr>
            <a:endParaRPr lang="cs-CZ" altLang="cs-CZ" sz="2000" dirty="0"/>
          </a:p>
        </p:txBody>
      </p:sp>
      <p:sp>
        <p:nvSpPr>
          <p:cNvPr id="72708" name="Zástupný symbol pro číslo snímku 3">
            <a:extLst>
              <a:ext uri="{FF2B5EF4-FFF2-40B4-BE49-F238E27FC236}">
                <a16:creationId xmlns:a16="http://schemas.microsoft.com/office/drawing/2014/main" id="{D0C87F0D-4FE8-470D-9438-2394C250366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B0F3DF33-59FE-4EE2-AFD7-850D3B197D4C}" type="slidenum">
              <a:rPr lang="cs-CZ" altLang="cs-CZ" sz="1400" smtClean="0">
                <a:solidFill>
                  <a:schemeClr val="bg1"/>
                </a:solidFill>
              </a:rPr>
              <a:pPr>
                <a:spcBef>
                  <a:spcPct val="0"/>
                </a:spcBef>
                <a:buFontTx/>
                <a:buNone/>
              </a:pPr>
              <a:t>67</a:t>
            </a:fld>
            <a:endParaRPr lang="cs-CZ" altLang="cs-CZ" sz="1400">
              <a:solidFill>
                <a:schemeClr val="bg1"/>
              </a:solidFill>
            </a:endParaRPr>
          </a:p>
        </p:txBody>
      </p:sp>
      <p:sp>
        <p:nvSpPr>
          <p:cNvPr id="72709" name="Zástupný symbol pro číslo snímku 3">
            <a:extLst>
              <a:ext uri="{FF2B5EF4-FFF2-40B4-BE49-F238E27FC236}">
                <a16:creationId xmlns:a16="http://schemas.microsoft.com/office/drawing/2014/main" id="{D7B5672F-6628-482C-89D9-C36A94DCE89F}"/>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72710" name="Zástupný symbol pro číslo snímku 3">
            <a:extLst>
              <a:ext uri="{FF2B5EF4-FFF2-40B4-BE49-F238E27FC236}">
                <a16:creationId xmlns:a16="http://schemas.microsoft.com/office/drawing/2014/main" id="{ACC98461-0946-47DD-8B8C-1220088C82A3}"/>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IMPROVE</a:t>
            </a:r>
          </a:p>
        </p:txBody>
      </p:sp>
      <p:pic>
        <p:nvPicPr>
          <p:cNvPr id="72711" name="Obrázek 2" descr="Obsah obrázku snímek obrazovky&#10;&#10;Popis byl vytvořen automaticky">
            <a:extLst>
              <a:ext uri="{FF2B5EF4-FFF2-40B4-BE49-F238E27FC236}">
                <a16:creationId xmlns:a16="http://schemas.microsoft.com/office/drawing/2014/main" id="{C15705F4-5EAB-4A69-8492-418B85CC4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4376738"/>
            <a:ext cx="59340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a:extLst>
              <a:ext uri="{FF2B5EF4-FFF2-40B4-BE49-F238E27FC236}">
                <a16:creationId xmlns:a16="http://schemas.microsoft.com/office/drawing/2014/main" id="{B3EA82CB-699B-4E5A-8297-1DDB8567C3B8}"/>
              </a:ext>
            </a:extLst>
          </p:cNvPr>
          <p:cNvSpPr>
            <a:spLocks noGrp="1" noChangeArrowheads="1"/>
          </p:cNvSpPr>
          <p:nvPr>
            <p:ph type="title"/>
          </p:nvPr>
        </p:nvSpPr>
        <p:spPr>
          <a:xfrm>
            <a:off x="1187450" y="781050"/>
            <a:ext cx="6996113" cy="777875"/>
          </a:xfrm>
        </p:spPr>
        <p:txBody>
          <a:bodyPr/>
          <a:lstStyle/>
          <a:p>
            <a:r>
              <a:rPr lang="cs-CZ" altLang="cs-CZ"/>
              <a:t>5S</a:t>
            </a:r>
          </a:p>
        </p:txBody>
      </p:sp>
      <p:sp>
        <p:nvSpPr>
          <p:cNvPr id="73731" name="Zástupný obsah 2">
            <a:extLst>
              <a:ext uri="{FF2B5EF4-FFF2-40B4-BE49-F238E27FC236}">
                <a16:creationId xmlns:a16="http://schemas.microsoft.com/office/drawing/2014/main" id="{C329F016-5331-456E-822C-B66C91996512}"/>
              </a:ext>
            </a:extLst>
          </p:cNvPr>
          <p:cNvSpPr>
            <a:spLocks noGrp="1" noChangeArrowheads="1"/>
          </p:cNvSpPr>
          <p:nvPr>
            <p:ph idx="1"/>
          </p:nvPr>
        </p:nvSpPr>
        <p:spPr>
          <a:xfrm>
            <a:off x="1187450" y="1412875"/>
            <a:ext cx="7499350" cy="5329238"/>
          </a:xfrm>
        </p:spPr>
        <p:txBody>
          <a:bodyPr/>
          <a:lstStyle/>
          <a:p>
            <a:r>
              <a:rPr lang="cs-CZ" altLang="cs-CZ" sz="2000"/>
              <a:t>Metoda pěti základních principů pro dosažení trvale udržitelného, organizovaného, čistého a přehledného pracoviště</a:t>
            </a:r>
          </a:p>
          <a:p>
            <a:r>
              <a:rPr lang="cs-CZ" altLang="cs-CZ" sz="2000"/>
              <a:t>účelem je dodržování pracovních standardů a jejich zlepšování</a:t>
            </a:r>
          </a:p>
          <a:p>
            <a:r>
              <a:rPr lang="cs-CZ" altLang="cs-CZ" sz="2000"/>
              <a:t>Jedná se o soubor pěti japonských slov Seiri, Seiton, Seiso, Seiketsu, Shitsuke</a:t>
            </a:r>
          </a:p>
          <a:p>
            <a:r>
              <a:rPr lang="cs-CZ" altLang="cs-CZ" sz="2000"/>
              <a:t>Seiri – Sort – Vytřídit</a:t>
            </a:r>
          </a:p>
          <a:p>
            <a:pPr lvl="1"/>
            <a:r>
              <a:rPr lang="cs-CZ" altLang="cs-CZ" sz="1600"/>
              <a:t>Prvním krokem je jednoznačně odlišit to, co na pracovišti potřebuji od toho co nikoliv. Následně to nepotřebné odstranit z pracoviště. U tohoto kroku je doporučován razantní a důsledný přístup. Výsledkem není pouze jen více místa na pracovišti, ale hlavně přehledný systém</a:t>
            </a:r>
          </a:p>
          <a:p>
            <a:pPr lvl="1"/>
            <a:r>
              <a:rPr lang="cs-CZ" altLang="cs-CZ" sz="1600"/>
              <a:t>Všechny  věci na pracovišti klasifikovat následujícím způsobem</a:t>
            </a:r>
          </a:p>
          <a:p>
            <a:pPr lvl="2"/>
            <a:r>
              <a:rPr lang="cs-CZ" altLang="cs-CZ" sz="1200"/>
              <a:t>věci nutné pro každodenní práci (nechat na pracovišti, aby byly dostupné)</a:t>
            </a:r>
          </a:p>
          <a:p>
            <a:pPr lvl="2"/>
            <a:r>
              <a:rPr lang="cs-CZ" altLang="cs-CZ" sz="1200"/>
              <a:t>věci používané občas (nechat na pracovišti, ale na pozici, aby nepřekážely předmětům užívaných denně)</a:t>
            </a:r>
          </a:p>
          <a:p>
            <a:pPr lvl="2"/>
            <a:r>
              <a:rPr lang="cs-CZ" altLang="cs-CZ" sz="1200"/>
              <a:t>věci nepotřebné a možné hned odstranit (odstranit z pracoviště čí vyhodit)</a:t>
            </a:r>
          </a:p>
        </p:txBody>
      </p:sp>
      <p:sp>
        <p:nvSpPr>
          <p:cNvPr id="73732" name="Zástupný symbol pro číslo snímku 3">
            <a:extLst>
              <a:ext uri="{FF2B5EF4-FFF2-40B4-BE49-F238E27FC236}">
                <a16:creationId xmlns:a16="http://schemas.microsoft.com/office/drawing/2014/main" id="{B4B71F8B-D28D-41BD-928A-8DCFA2DB7C8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E7A7EB06-1BAA-4E83-919A-EBF6674201B3}" type="slidenum">
              <a:rPr lang="cs-CZ" altLang="cs-CZ" sz="1400" smtClean="0">
                <a:solidFill>
                  <a:schemeClr val="bg1"/>
                </a:solidFill>
              </a:rPr>
              <a:pPr>
                <a:spcBef>
                  <a:spcPct val="0"/>
                </a:spcBef>
                <a:buFontTx/>
                <a:buNone/>
              </a:pPr>
              <a:t>68</a:t>
            </a:fld>
            <a:endParaRPr lang="cs-CZ" altLang="cs-CZ" sz="1400">
              <a:solidFill>
                <a:schemeClr val="bg1"/>
              </a:solidFill>
            </a:endParaRPr>
          </a:p>
        </p:txBody>
      </p:sp>
      <p:sp>
        <p:nvSpPr>
          <p:cNvPr id="73733" name="Zástupný symbol pro číslo snímku 3">
            <a:extLst>
              <a:ext uri="{FF2B5EF4-FFF2-40B4-BE49-F238E27FC236}">
                <a16:creationId xmlns:a16="http://schemas.microsoft.com/office/drawing/2014/main" id="{B76E935A-4938-4AA7-A97F-A3717C45B335}"/>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73734" name="Zástupný symbol pro číslo snímku 3">
            <a:extLst>
              <a:ext uri="{FF2B5EF4-FFF2-40B4-BE49-F238E27FC236}">
                <a16:creationId xmlns:a16="http://schemas.microsoft.com/office/drawing/2014/main" id="{2288F8F6-6195-4928-8A55-D577AC40A7A1}"/>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IMPROVE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obsah 2">
            <a:extLst>
              <a:ext uri="{FF2B5EF4-FFF2-40B4-BE49-F238E27FC236}">
                <a16:creationId xmlns:a16="http://schemas.microsoft.com/office/drawing/2014/main" id="{EDDC3D78-CAF1-4B1F-AEF0-7D14949295F8}"/>
              </a:ext>
            </a:extLst>
          </p:cNvPr>
          <p:cNvSpPr>
            <a:spLocks noGrp="1" noChangeArrowheads="1"/>
          </p:cNvSpPr>
          <p:nvPr>
            <p:ph idx="1"/>
          </p:nvPr>
        </p:nvSpPr>
        <p:spPr>
          <a:xfrm>
            <a:off x="1187450" y="908050"/>
            <a:ext cx="7499350" cy="5834063"/>
          </a:xfrm>
        </p:spPr>
        <p:txBody>
          <a:bodyPr/>
          <a:lstStyle/>
          <a:p>
            <a:r>
              <a:rPr lang="en-US" altLang="cs-CZ" sz="2000"/>
              <a:t>Seiton – Set in order – Uspořádat</a:t>
            </a:r>
            <a:endParaRPr lang="cs-CZ" altLang="cs-CZ" sz="2000"/>
          </a:p>
          <a:p>
            <a:pPr lvl="1"/>
            <a:r>
              <a:rPr lang="cs-CZ" altLang="cs-CZ" sz="1600"/>
              <a:t>Když jsou věci na pracovišti vytříděné, tak je třeba pro ně nalézt vhodné místo, z hlediska frekvence užívání a dostupnosti, tak aby cesta k nim zabrala co nejméně času a úsilí. Každá věc má na pracoviště své přesné místo</a:t>
            </a:r>
          </a:p>
          <a:p>
            <a:r>
              <a:rPr lang="cs-CZ" altLang="cs-CZ" sz="2000"/>
              <a:t>Seiso – Shine – Udržet pořádek</a:t>
            </a:r>
          </a:p>
          <a:p>
            <a:pPr lvl="1"/>
            <a:r>
              <a:rPr lang="cs-CZ" altLang="cs-CZ" sz="1600"/>
              <a:t>Cílem toho kroku je udržet pracoviště čisté a uklizené. Proto je třeba jasně stanovit, kdo je za pracoviště zodpovědný. Vhodné je vždy provádět kontrolu před po pracovní směně. Často se využívá hodnotící systém (bodový, smajlíky..), který pracovníky k dodržování pořádku motivuje</a:t>
            </a:r>
          </a:p>
          <a:p>
            <a:r>
              <a:rPr lang="cs-CZ" altLang="cs-CZ" sz="2000"/>
              <a:t>Seiketsu – Standardize – Standardizovat (zdokumentování)</a:t>
            </a:r>
          </a:p>
          <a:p>
            <a:pPr lvl="1"/>
            <a:r>
              <a:rPr lang="cs-CZ" altLang="cs-CZ" sz="1600"/>
              <a:t>Dokumentace je nezbytná, abychom udrželi předchozí 3 kroky. Standardy by měly být na pracovišti zveřejněny, což zajistí zjednodušení kontroly stavu pracoviště. Vhodné je také standardy vizualizovat na pracovišti</a:t>
            </a:r>
          </a:p>
          <a:p>
            <a:r>
              <a:rPr lang="cs-CZ" altLang="cs-CZ" sz="2000"/>
              <a:t>Shitsuke – Sustain – Udržet a zlepšovat</a:t>
            </a:r>
          </a:p>
          <a:p>
            <a:pPr lvl="1"/>
            <a:r>
              <a:rPr lang="cs-CZ" altLang="cs-CZ" sz="1600"/>
              <a:t>Základním kamenem udržení 5S kultury je pravidelná kontrola či audity pracoviště, aby si pracovníci návyky osvojili, byli v této oblasti disciplinovaní a cítili odpovědnost za pracoviště. Tyto aktivity jim následní pomohou k systematičnosti na pracovišti a zlepšování</a:t>
            </a:r>
          </a:p>
          <a:p>
            <a:endParaRPr lang="cs-CZ" altLang="cs-CZ" sz="2000"/>
          </a:p>
          <a:p>
            <a:endParaRPr lang="cs-CZ" altLang="cs-CZ" sz="2000"/>
          </a:p>
        </p:txBody>
      </p:sp>
      <p:sp>
        <p:nvSpPr>
          <p:cNvPr id="74755" name="Zástupný symbol pro číslo snímku 3">
            <a:extLst>
              <a:ext uri="{FF2B5EF4-FFF2-40B4-BE49-F238E27FC236}">
                <a16:creationId xmlns:a16="http://schemas.microsoft.com/office/drawing/2014/main" id="{05D8E042-45E6-49B4-9C62-4C61CDB06BE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C40A0CBD-9C7A-459E-B13A-094CB987E2E9}" type="slidenum">
              <a:rPr lang="cs-CZ" altLang="cs-CZ" sz="1400" smtClean="0">
                <a:solidFill>
                  <a:schemeClr val="bg1"/>
                </a:solidFill>
              </a:rPr>
              <a:pPr>
                <a:spcBef>
                  <a:spcPct val="0"/>
                </a:spcBef>
                <a:buFontTx/>
                <a:buNone/>
              </a:pPr>
              <a:t>69</a:t>
            </a:fld>
            <a:endParaRPr lang="cs-CZ" altLang="cs-CZ" sz="1400">
              <a:solidFill>
                <a:schemeClr val="bg1"/>
              </a:solidFill>
            </a:endParaRPr>
          </a:p>
        </p:txBody>
      </p:sp>
      <p:sp>
        <p:nvSpPr>
          <p:cNvPr id="74756" name="Zástupný symbol pro číslo snímku 3">
            <a:extLst>
              <a:ext uri="{FF2B5EF4-FFF2-40B4-BE49-F238E27FC236}">
                <a16:creationId xmlns:a16="http://schemas.microsoft.com/office/drawing/2014/main" id="{76CF7523-23C2-441E-9FBD-01CD8DAF7952}"/>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74757" name="Zástupný symbol pro číslo snímku 3">
            <a:extLst>
              <a:ext uri="{FF2B5EF4-FFF2-40B4-BE49-F238E27FC236}">
                <a16:creationId xmlns:a16="http://schemas.microsoft.com/office/drawing/2014/main" id="{D13A960A-BD96-46D1-A4EF-F23883F87D1C}"/>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IMPROVE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558F46AB-AEDE-4212-A409-4514ADA03463}"/>
              </a:ext>
            </a:extLst>
          </p:cNvPr>
          <p:cNvSpPr>
            <a:spLocks noGrp="1" noChangeArrowheads="1"/>
          </p:cNvSpPr>
          <p:nvPr>
            <p:ph type="title"/>
          </p:nvPr>
        </p:nvSpPr>
        <p:spPr/>
        <p:txBody>
          <a:bodyPr/>
          <a:lstStyle/>
          <a:p>
            <a:r>
              <a:rPr lang="cs-CZ" altLang="cs-CZ"/>
              <a:t>Co je to proces ?</a:t>
            </a:r>
          </a:p>
        </p:txBody>
      </p:sp>
      <p:sp>
        <p:nvSpPr>
          <p:cNvPr id="10243" name="Zástupný obsah 2">
            <a:extLst>
              <a:ext uri="{FF2B5EF4-FFF2-40B4-BE49-F238E27FC236}">
                <a16:creationId xmlns:a16="http://schemas.microsoft.com/office/drawing/2014/main" id="{685789AF-346E-4D40-AC8B-FE4915FC8C83}"/>
              </a:ext>
            </a:extLst>
          </p:cNvPr>
          <p:cNvSpPr>
            <a:spLocks noGrp="1" noChangeArrowheads="1"/>
          </p:cNvSpPr>
          <p:nvPr>
            <p:ph idx="1"/>
          </p:nvPr>
        </p:nvSpPr>
        <p:spPr/>
        <p:txBody>
          <a:bodyPr/>
          <a:lstStyle/>
          <a:p>
            <a:r>
              <a:rPr lang="cs-CZ" altLang="cs-CZ" sz="2000"/>
              <a:t>Procesem se rozumí sled činností, jež přeměňují vstupy na výstupy a to za využití zdrojů</a:t>
            </a:r>
          </a:p>
          <a:p>
            <a:r>
              <a:rPr lang="cs-CZ" altLang="cs-CZ" sz="2000"/>
              <a:t>Zdroje mohou být lidské, finanční, informační a hmotné (infrastruktura)</a:t>
            </a:r>
          </a:p>
          <a:p>
            <a:r>
              <a:rPr lang="cs-CZ" altLang="cs-CZ" sz="2000"/>
              <a:t>Na začátku a na konci každého procesu stojí zákazník a to buď zákazník interní nebo externí</a:t>
            </a:r>
          </a:p>
          <a:p>
            <a:r>
              <a:rPr lang="cs-CZ" altLang="cs-CZ" sz="2000"/>
              <a:t>Každý proces by měl mít svého vlastníka, tedy osobu za proces zodpovědnou</a:t>
            </a:r>
          </a:p>
        </p:txBody>
      </p:sp>
      <p:sp>
        <p:nvSpPr>
          <p:cNvPr id="10244" name="Zástupný symbol pro číslo snímku 3">
            <a:extLst>
              <a:ext uri="{FF2B5EF4-FFF2-40B4-BE49-F238E27FC236}">
                <a16:creationId xmlns:a16="http://schemas.microsoft.com/office/drawing/2014/main" id="{21885B3B-E6A7-45DD-B2CB-666C9C2090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69F82BD1-156F-4FB9-B6F5-714C915E698C}" type="slidenum">
              <a:rPr lang="cs-CZ" altLang="cs-CZ" sz="1400" smtClean="0">
                <a:solidFill>
                  <a:schemeClr val="bg1"/>
                </a:solidFill>
              </a:rPr>
              <a:pPr>
                <a:spcBef>
                  <a:spcPct val="0"/>
                </a:spcBef>
                <a:buFontTx/>
                <a:buNone/>
              </a:pPr>
              <a:t>7</a:t>
            </a:fld>
            <a:endParaRPr lang="cs-CZ" altLang="cs-CZ" sz="1400">
              <a:solidFill>
                <a:schemeClr val="bg1"/>
              </a:solidFill>
            </a:endParaRPr>
          </a:p>
        </p:txBody>
      </p:sp>
      <p:sp>
        <p:nvSpPr>
          <p:cNvPr id="10245" name="Zástupný symbol pro číslo snímku 3">
            <a:extLst>
              <a:ext uri="{FF2B5EF4-FFF2-40B4-BE49-F238E27FC236}">
                <a16:creationId xmlns:a16="http://schemas.microsoft.com/office/drawing/2014/main" id="{F574FD4B-C34E-4B82-A3E5-BC0F2E2E80C9}"/>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10246" name="Zástupný symbol pro číslo snímku 3">
            <a:extLst>
              <a:ext uri="{FF2B5EF4-FFF2-40B4-BE49-F238E27FC236}">
                <a16:creationId xmlns:a16="http://schemas.microsoft.com/office/drawing/2014/main" id="{5F9147D1-2060-4666-8B50-B22290D58098}"/>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a:extLst>
              <a:ext uri="{FF2B5EF4-FFF2-40B4-BE49-F238E27FC236}">
                <a16:creationId xmlns:a16="http://schemas.microsoft.com/office/drawing/2014/main" id="{E21A05BF-AFD1-4081-8239-FA6B44C54C0E}"/>
              </a:ext>
            </a:extLst>
          </p:cNvPr>
          <p:cNvSpPr>
            <a:spLocks noGrp="1" noChangeArrowheads="1"/>
          </p:cNvSpPr>
          <p:nvPr>
            <p:ph type="title"/>
          </p:nvPr>
        </p:nvSpPr>
        <p:spPr>
          <a:xfrm>
            <a:off x="1209675" y="781050"/>
            <a:ext cx="6996113" cy="777875"/>
          </a:xfrm>
        </p:spPr>
        <p:txBody>
          <a:bodyPr/>
          <a:lstStyle/>
          <a:p>
            <a:r>
              <a:rPr lang="cs-CZ" altLang="cs-CZ"/>
              <a:t>Poka-yoke</a:t>
            </a:r>
          </a:p>
        </p:txBody>
      </p:sp>
      <p:sp>
        <p:nvSpPr>
          <p:cNvPr id="75779" name="Zástupný obsah 2">
            <a:extLst>
              <a:ext uri="{FF2B5EF4-FFF2-40B4-BE49-F238E27FC236}">
                <a16:creationId xmlns:a16="http://schemas.microsoft.com/office/drawing/2014/main" id="{13279225-0000-4939-B3BC-9FBA500DE73D}"/>
              </a:ext>
            </a:extLst>
          </p:cNvPr>
          <p:cNvSpPr>
            <a:spLocks noGrp="1" noChangeArrowheads="1"/>
          </p:cNvSpPr>
          <p:nvPr>
            <p:ph idx="1"/>
          </p:nvPr>
        </p:nvSpPr>
        <p:spPr>
          <a:xfrm>
            <a:off x="1187450" y="1412875"/>
            <a:ext cx="7499350" cy="5184775"/>
          </a:xfrm>
        </p:spPr>
        <p:txBody>
          <a:bodyPr/>
          <a:lstStyle/>
          <a:p>
            <a:r>
              <a:rPr lang="cs-CZ" altLang="cs-CZ" sz="2000"/>
              <a:t>Poka-yoke je japonský termín a ve volném překladu znamená “chybě-vzdorný”</a:t>
            </a:r>
          </a:p>
          <a:p>
            <a:r>
              <a:rPr lang="cs-CZ" altLang="cs-CZ" sz="2000"/>
              <a:t>Jedná se především o mechanismy ve výrobním prostředí, kterými se snažíme zabránit lidským chybám</a:t>
            </a:r>
          </a:p>
          <a:p>
            <a:r>
              <a:rPr lang="cs-CZ" altLang="cs-CZ" sz="2000"/>
              <a:t>Účelem těchto mechanismů je tedy prevence chyb způsobených lidským faktorem</a:t>
            </a:r>
          </a:p>
          <a:p>
            <a:r>
              <a:rPr lang="cs-CZ" altLang="cs-CZ" sz="2000"/>
              <a:t>Celý koncept byl formalizován a přijat jako součást Toyota Production Systému</a:t>
            </a:r>
          </a:p>
          <a:p>
            <a:r>
              <a:rPr lang="cs-CZ" altLang="cs-CZ" sz="2000"/>
              <a:t>Původně se celá koncepce nazývala trochu jinak a to baka-yoke, což se dá volně přeložit jako “idiotu-vzdordný”. Výraz byl po sléze zjemněn</a:t>
            </a:r>
          </a:p>
          <a:p>
            <a:r>
              <a:rPr lang="cs-CZ" altLang="cs-CZ" sz="2000"/>
              <a:t>Mechanismy jsou vždy nastaveny, tak že proces lze vykonat jen jedním možným způsobem a výroba je tak preventivně chráněna před možnou zmetkovitostí. Pracovník nemusí myslet nebo dávat pozor na situaci, kde by mohl chybu způsobit</a:t>
            </a:r>
            <a:endParaRPr lang="cs-CZ" altLang="cs-CZ" sz="1400"/>
          </a:p>
        </p:txBody>
      </p:sp>
      <p:sp>
        <p:nvSpPr>
          <p:cNvPr id="75780" name="Zástupný symbol pro číslo snímku 3">
            <a:extLst>
              <a:ext uri="{FF2B5EF4-FFF2-40B4-BE49-F238E27FC236}">
                <a16:creationId xmlns:a16="http://schemas.microsoft.com/office/drawing/2014/main" id="{F6A7DFBE-6A71-4AB9-ABB2-6B124A4097F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061D8207-25E9-45E7-8545-7DE823FE1CDA}" type="slidenum">
              <a:rPr lang="cs-CZ" altLang="cs-CZ" sz="1400" smtClean="0">
                <a:solidFill>
                  <a:schemeClr val="bg1"/>
                </a:solidFill>
              </a:rPr>
              <a:pPr>
                <a:spcBef>
                  <a:spcPct val="0"/>
                </a:spcBef>
                <a:buFontTx/>
                <a:buNone/>
              </a:pPr>
              <a:t>70</a:t>
            </a:fld>
            <a:endParaRPr lang="cs-CZ" altLang="cs-CZ" sz="1400">
              <a:solidFill>
                <a:schemeClr val="bg1"/>
              </a:solidFill>
            </a:endParaRPr>
          </a:p>
        </p:txBody>
      </p:sp>
      <p:sp>
        <p:nvSpPr>
          <p:cNvPr id="75781" name="Zástupný symbol pro číslo snímku 3">
            <a:extLst>
              <a:ext uri="{FF2B5EF4-FFF2-40B4-BE49-F238E27FC236}">
                <a16:creationId xmlns:a16="http://schemas.microsoft.com/office/drawing/2014/main" id="{56DBC64B-7D2F-437D-B906-34073E0C45E0}"/>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75782" name="Zástupný symbol pro číslo snímku 3">
            <a:extLst>
              <a:ext uri="{FF2B5EF4-FFF2-40B4-BE49-F238E27FC236}">
                <a16:creationId xmlns:a16="http://schemas.microsoft.com/office/drawing/2014/main" id="{CE44EF86-3BEB-444D-ADA1-36322B154665}"/>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IMPROVE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obsah 2">
            <a:extLst>
              <a:ext uri="{FF2B5EF4-FFF2-40B4-BE49-F238E27FC236}">
                <a16:creationId xmlns:a16="http://schemas.microsoft.com/office/drawing/2014/main" id="{A81F3ED4-9ED2-42DC-B258-D256F15FCDA2}"/>
              </a:ext>
            </a:extLst>
          </p:cNvPr>
          <p:cNvSpPr>
            <a:spLocks noGrp="1" noChangeArrowheads="1"/>
          </p:cNvSpPr>
          <p:nvPr>
            <p:ph idx="1"/>
          </p:nvPr>
        </p:nvSpPr>
        <p:spPr>
          <a:xfrm>
            <a:off x="1187450" y="908050"/>
            <a:ext cx="7499350" cy="5834063"/>
          </a:xfrm>
        </p:spPr>
        <p:txBody>
          <a:bodyPr/>
          <a:lstStyle/>
          <a:p>
            <a:r>
              <a:rPr lang="cs-CZ" altLang="cs-CZ" sz="2000"/>
              <a:t>Možné druhy lidských chyb:</a:t>
            </a:r>
          </a:p>
          <a:p>
            <a:pPr lvl="1"/>
            <a:r>
              <a:rPr lang="cs-CZ" altLang="cs-CZ" sz="1600"/>
              <a:t>Zapomnětlivost</a:t>
            </a:r>
          </a:p>
          <a:p>
            <a:pPr lvl="1"/>
            <a:r>
              <a:rPr lang="cs-CZ" altLang="cs-CZ" sz="1600"/>
              <a:t>Špatní pochopení postupu</a:t>
            </a:r>
          </a:p>
          <a:p>
            <a:pPr lvl="1"/>
            <a:r>
              <a:rPr lang="cs-CZ" altLang="cs-CZ" sz="1600"/>
              <a:t>Neznalost</a:t>
            </a:r>
          </a:p>
          <a:p>
            <a:pPr lvl="1"/>
            <a:r>
              <a:rPr lang="cs-CZ" altLang="cs-CZ" sz="1600"/>
              <a:t>Nezkušenost</a:t>
            </a:r>
          </a:p>
          <a:p>
            <a:pPr lvl="1"/>
            <a:r>
              <a:rPr lang="cs-CZ" altLang="cs-CZ" sz="1600"/>
              <a:t>Vědomá</a:t>
            </a:r>
          </a:p>
          <a:p>
            <a:pPr lvl="1"/>
            <a:r>
              <a:rPr lang="cs-CZ" altLang="cs-CZ" sz="1600"/>
              <a:t>Neúmyslná</a:t>
            </a:r>
          </a:p>
          <a:p>
            <a:pPr lvl="1"/>
            <a:r>
              <a:rPr lang="cs-CZ" altLang="cs-CZ" sz="1600"/>
              <a:t>Zdlouhavost procesu</a:t>
            </a:r>
          </a:p>
          <a:p>
            <a:pPr lvl="1"/>
            <a:r>
              <a:rPr lang="cs-CZ" altLang="cs-CZ" sz="1600"/>
              <a:t>Chybějící předpisy</a:t>
            </a:r>
          </a:p>
          <a:p>
            <a:pPr lvl="1"/>
            <a:r>
              <a:rPr lang="cs-CZ" altLang="cs-CZ" sz="1600"/>
              <a:t>Chyba z momentu překvapení</a:t>
            </a:r>
          </a:p>
          <a:p>
            <a:r>
              <a:rPr lang="cs-CZ" altLang="cs-CZ" sz="2000"/>
              <a:t>Vizualizace</a:t>
            </a:r>
          </a:p>
          <a:p>
            <a:pPr lvl="1"/>
            <a:r>
              <a:rPr lang="cs-CZ" altLang="cs-CZ" sz="1600"/>
              <a:t>Vizualize podobně jako Poka-Yoke má preventivní charakter a snaží se pracovníka informovat o tom, jak správně postupovat, kam daný předmět umístit či kudy postupovat dále</a:t>
            </a:r>
          </a:p>
          <a:p>
            <a:pPr lvl="1"/>
            <a:r>
              <a:rPr lang="cs-CZ" altLang="cs-CZ" sz="1600"/>
              <a:t>Pro se používají nejrůznější informační značky, výrazné nápisy, barevné čáry, barevné odlišovaní, grafy pro motivaci</a:t>
            </a:r>
          </a:p>
        </p:txBody>
      </p:sp>
      <p:sp>
        <p:nvSpPr>
          <p:cNvPr id="76803" name="Zástupný symbol pro číslo snímku 3">
            <a:extLst>
              <a:ext uri="{FF2B5EF4-FFF2-40B4-BE49-F238E27FC236}">
                <a16:creationId xmlns:a16="http://schemas.microsoft.com/office/drawing/2014/main" id="{786197AF-EF4C-49C7-9A1C-6610DE0CA74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C3078AD3-1212-4CE7-9881-5A6EDCF3CECD}" type="slidenum">
              <a:rPr lang="cs-CZ" altLang="cs-CZ" sz="1400" smtClean="0">
                <a:solidFill>
                  <a:schemeClr val="bg1"/>
                </a:solidFill>
              </a:rPr>
              <a:pPr>
                <a:spcBef>
                  <a:spcPct val="0"/>
                </a:spcBef>
                <a:buFontTx/>
                <a:buNone/>
              </a:pPr>
              <a:t>71</a:t>
            </a:fld>
            <a:endParaRPr lang="cs-CZ" altLang="cs-CZ" sz="1400">
              <a:solidFill>
                <a:schemeClr val="bg1"/>
              </a:solidFill>
            </a:endParaRPr>
          </a:p>
        </p:txBody>
      </p:sp>
      <p:sp>
        <p:nvSpPr>
          <p:cNvPr id="76804" name="Zástupný symbol pro číslo snímku 3">
            <a:extLst>
              <a:ext uri="{FF2B5EF4-FFF2-40B4-BE49-F238E27FC236}">
                <a16:creationId xmlns:a16="http://schemas.microsoft.com/office/drawing/2014/main" id="{97724F7B-C783-4FFA-B6CA-32E39633B560}"/>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76805" name="Zástupný symbol pro číslo snímku 3">
            <a:extLst>
              <a:ext uri="{FF2B5EF4-FFF2-40B4-BE49-F238E27FC236}">
                <a16:creationId xmlns:a16="http://schemas.microsoft.com/office/drawing/2014/main" id="{B939E5D9-59B7-448E-A9FC-F2861599FF48}"/>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IMPROVE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3">
            <a:extLst>
              <a:ext uri="{FF2B5EF4-FFF2-40B4-BE49-F238E27FC236}">
                <a16:creationId xmlns:a16="http://schemas.microsoft.com/office/drawing/2014/main" id="{57B3019C-CBD6-4F6F-9AE1-ABFD8A894BC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solidFill>
                  <a:schemeClr val="bg1"/>
                </a:solidFill>
              </a:rPr>
              <a:t>strana </a:t>
            </a:r>
            <a:fld id="{B8634E6B-7964-4F5C-9844-2989319987B5}" type="slidenum">
              <a:rPr lang="cs-CZ" altLang="cs-CZ" smtClean="0">
                <a:solidFill>
                  <a:schemeClr val="bg1"/>
                </a:solidFill>
              </a:rPr>
              <a:pPr/>
              <a:t>72</a:t>
            </a:fld>
            <a:endParaRPr lang="cs-CZ" altLang="cs-CZ">
              <a:solidFill>
                <a:schemeClr val="bg1"/>
              </a:solidFill>
            </a:endParaRPr>
          </a:p>
        </p:txBody>
      </p:sp>
      <p:sp>
        <p:nvSpPr>
          <p:cNvPr id="6" name="Nadpis 1">
            <a:extLst>
              <a:ext uri="{FF2B5EF4-FFF2-40B4-BE49-F238E27FC236}">
                <a16:creationId xmlns:a16="http://schemas.microsoft.com/office/drawing/2014/main" id="{01EF10CF-4663-40AA-96AF-F184AEE3EAE4}"/>
              </a:ext>
            </a:extLst>
          </p:cNvPr>
          <p:cNvSpPr txBox="1">
            <a:spLocks/>
          </p:cNvSpPr>
          <p:nvPr/>
        </p:nvSpPr>
        <p:spPr bwMode="auto">
          <a:xfrm>
            <a:off x="1403350" y="1484313"/>
            <a:ext cx="81803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C87800"/>
                </a:solidFill>
                <a:latin typeface="+mj-lt"/>
                <a:ea typeface="+mj-ea"/>
                <a:cs typeface="+mj-cs"/>
              </a:defRPr>
            </a:lvl1pPr>
            <a:lvl2pPr algn="l" rtl="0" eaLnBrk="0" fontAlgn="base" hangingPunct="0">
              <a:spcBef>
                <a:spcPct val="0"/>
              </a:spcBef>
              <a:spcAft>
                <a:spcPct val="0"/>
              </a:spcAft>
              <a:defRPr sz="3200" b="1">
                <a:solidFill>
                  <a:srgbClr val="C87800"/>
                </a:solidFill>
                <a:latin typeface="Arial" charset="0"/>
              </a:defRPr>
            </a:lvl2pPr>
            <a:lvl3pPr algn="l" rtl="0" eaLnBrk="0" fontAlgn="base" hangingPunct="0">
              <a:spcBef>
                <a:spcPct val="0"/>
              </a:spcBef>
              <a:spcAft>
                <a:spcPct val="0"/>
              </a:spcAft>
              <a:defRPr sz="3200" b="1">
                <a:solidFill>
                  <a:srgbClr val="C87800"/>
                </a:solidFill>
                <a:latin typeface="Arial" charset="0"/>
              </a:defRPr>
            </a:lvl3pPr>
            <a:lvl4pPr algn="l" rtl="0" eaLnBrk="0" fontAlgn="base" hangingPunct="0">
              <a:spcBef>
                <a:spcPct val="0"/>
              </a:spcBef>
              <a:spcAft>
                <a:spcPct val="0"/>
              </a:spcAft>
              <a:defRPr sz="3200" b="1">
                <a:solidFill>
                  <a:srgbClr val="C87800"/>
                </a:solidFill>
                <a:latin typeface="Arial" charset="0"/>
              </a:defRPr>
            </a:lvl4pPr>
            <a:lvl5pPr algn="l" rtl="0" eaLnBrk="0" fontAlgn="base" hangingPunct="0">
              <a:spcBef>
                <a:spcPct val="0"/>
              </a:spcBef>
              <a:spcAft>
                <a:spcPct val="0"/>
              </a:spcAft>
              <a:defRPr sz="3200" b="1">
                <a:solidFill>
                  <a:srgbClr val="C87800"/>
                </a:solidFill>
                <a:latin typeface="Arial" charset="0"/>
              </a:defRPr>
            </a:lvl5pPr>
            <a:lvl6pPr marL="457200" algn="l" rtl="0" fontAlgn="base">
              <a:spcBef>
                <a:spcPct val="0"/>
              </a:spcBef>
              <a:spcAft>
                <a:spcPct val="0"/>
              </a:spcAft>
              <a:defRPr sz="3200" b="1">
                <a:solidFill>
                  <a:srgbClr val="CB9000"/>
                </a:solidFill>
                <a:latin typeface="Arial" charset="0"/>
              </a:defRPr>
            </a:lvl6pPr>
            <a:lvl7pPr marL="914400" algn="l" rtl="0" fontAlgn="base">
              <a:spcBef>
                <a:spcPct val="0"/>
              </a:spcBef>
              <a:spcAft>
                <a:spcPct val="0"/>
              </a:spcAft>
              <a:defRPr sz="3200" b="1">
                <a:solidFill>
                  <a:srgbClr val="CB9000"/>
                </a:solidFill>
                <a:latin typeface="Arial" charset="0"/>
              </a:defRPr>
            </a:lvl7pPr>
            <a:lvl8pPr marL="1371600" algn="l" rtl="0" fontAlgn="base">
              <a:spcBef>
                <a:spcPct val="0"/>
              </a:spcBef>
              <a:spcAft>
                <a:spcPct val="0"/>
              </a:spcAft>
              <a:defRPr sz="3200" b="1">
                <a:solidFill>
                  <a:srgbClr val="CB9000"/>
                </a:solidFill>
                <a:latin typeface="Arial" charset="0"/>
              </a:defRPr>
            </a:lvl8pPr>
            <a:lvl9pPr marL="1828800" algn="l" rtl="0" fontAlgn="base">
              <a:spcBef>
                <a:spcPct val="0"/>
              </a:spcBef>
              <a:spcAft>
                <a:spcPct val="0"/>
              </a:spcAft>
              <a:defRPr sz="3200" b="1">
                <a:solidFill>
                  <a:srgbClr val="CB9000"/>
                </a:solidFill>
                <a:latin typeface="Arial" charset="0"/>
              </a:defRPr>
            </a:lvl9pPr>
          </a:lstStyle>
          <a:p>
            <a:pPr>
              <a:defRPr/>
            </a:pPr>
            <a:r>
              <a:rPr lang="cs-CZ" sz="6600" kern="0" dirty="0" err="1"/>
              <a:t>Control</a:t>
            </a:r>
            <a:endParaRPr lang="cs-CZ" sz="6600" kern="0" dirty="0"/>
          </a:p>
        </p:txBody>
      </p:sp>
      <p:sp>
        <p:nvSpPr>
          <p:cNvPr id="77828" name="Zástupný symbol pro číslo snímku 3">
            <a:extLst>
              <a:ext uri="{FF2B5EF4-FFF2-40B4-BE49-F238E27FC236}">
                <a16:creationId xmlns:a16="http://schemas.microsoft.com/office/drawing/2014/main" id="{922C1FE4-3A4A-4A52-AA45-36185B4FFC13}"/>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77829" name="Zástupný symbol pro číslo snímku 3">
            <a:extLst>
              <a:ext uri="{FF2B5EF4-FFF2-40B4-BE49-F238E27FC236}">
                <a16:creationId xmlns:a16="http://schemas.microsoft.com/office/drawing/2014/main" id="{93B453D6-E39A-40C6-B926-F4D0F8EDA560}"/>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CONTROL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a:extLst>
              <a:ext uri="{FF2B5EF4-FFF2-40B4-BE49-F238E27FC236}">
                <a16:creationId xmlns:a16="http://schemas.microsoft.com/office/drawing/2014/main" id="{D4AE5C76-A185-40CD-A77F-8B4D91666AFC}"/>
              </a:ext>
            </a:extLst>
          </p:cNvPr>
          <p:cNvSpPr>
            <a:spLocks noGrp="1" noChangeArrowheads="1"/>
          </p:cNvSpPr>
          <p:nvPr>
            <p:ph type="title"/>
          </p:nvPr>
        </p:nvSpPr>
        <p:spPr>
          <a:xfrm>
            <a:off x="1187450" y="806450"/>
            <a:ext cx="6996113" cy="777875"/>
          </a:xfrm>
        </p:spPr>
        <p:txBody>
          <a:bodyPr/>
          <a:lstStyle/>
          <a:p>
            <a:r>
              <a:rPr lang="cs-CZ" altLang="cs-CZ"/>
              <a:t>Control</a:t>
            </a:r>
          </a:p>
        </p:txBody>
      </p:sp>
      <p:sp>
        <p:nvSpPr>
          <p:cNvPr id="78851" name="Zástupný obsah 2">
            <a:extLst>
              <a:ext uri="{FF2B5EF4-FFF2-40B4-BE49-F238E27FC236}">
                <a16:creationId xmlns:a16="http://schemas.microsoft.com/office/drawing/2014/main" id="{EDD1CAD1-12B0-4FE1-B7D1-81B9C45AAB35}"/>
              </a:ext>
            </a:extLst>
          </p:cNvPr>
          <p:cNvSpPr>
            <a:spLocks noGrp="1" noChangeArrowheads="1"/>
          </p:cNvSpPr>
          <p:nvPr>
            <p:ph idx="1"/>
          </p:nvPr>
        </p:nvSpPr>
        <p:spPr>
          <a:xfrm>
            <a:off x="1187450" y="1484313"/>
            <a:ext cx="7499350" cy="5113337"/>
          </a:xfrm>
        </p:spPr>
        <p:txBody>
          <a:bodyPr/>
          <a:lstStyle/>
          <a:p>
            <a:r>
              <a:rPr lang="cs-CZ" altLang="cs-CZ" sz="2000"/>
              <a:t>Cílem je zajistit, aby bylo dosažené zlepšení udržitelné</a:t>
            </a:r>
          </a:p>
          <a:p>
            <a:r>
              <a:rPr lang="cs-CZ" altLang="cs-CZ" sz="2000"/>
              <a:t>Občas bývá tato fáze přehlížena nebo její význam podceňován</a:t>
            </a:r>
          </a:p>
          <a:p>
            <a:endParaRPr lang="cs-CZ" altLang="cs-CZ" sz="2000"/>
          </a:p>
        </p:txBody>
      </p:sp>
      <p:sp>
        <p:nvSpPr>
          <p:cNvPr id="78852" name="Zástupný symbol pro číslo snímku 3">
            <a:extLst>
              <a:ext uri="{FF2B5EF4-FFF2-40B4-BE49-F238E27FC236}">
                <a16:creationId xmlns:a16="http://schemas.microsoft.com/office/drawing/2014/main" id="{24BA8942-D4CF-48DF-808E-FA94A267796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1965F106-F7E0-4E4C-A258-5CAC86A7E01E}" type="slidenum">
              <a:rPr lang="cs-CZ" altLang="cs-CZ" sz="1400" smtClean="0">
                <a:solidFill>
                  <a:schemeClr val="bg1"/>
                </a:solidFill>
              </a:rPr>
              <a:pPr>
                <a:spcBef>
                  <a:spcPct val="0"/>
                </a:spcBef>
                <a:buFontTx/>
                <a:buNone/>
              </a:pPr>
              <a:t>73</a:t>
            </a:fld>
            <a:endParaRPr lang="cs-CZ" altLang="cs-CZ" sz="1400">
              <a:solidFill>
                <a:schemeClr val="bg1"/>
              </a:solidFill>
            </a:endParaRPr>
          </a:p>
        </p:txBody>
      </p:sp>
      <p:sp>
        <p:nvSpPr>
          <p:cNvPr id="78853" name="Zástupný symbol pro číslo snímku 3">
            <a:extLst>
              <a:ext uri="{FF2B5EF4-FFF2-40B4-BE49-F238E27FC236}">
                <a16:creationId xmlns:a16="http://schemas.microsoft.com/office/drawing/2014/main" id="{7A166C04-6650-4C09-8BC0-DA512EF4DA5E}"/>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78854" name="Zástupný symbol pro číslo snímku 3">
            <a:extLst>
              <a:ext uri="{FF2B5EF4-FFF2-40B4-BE49-F238E27FC236}">
                <a16:creationId xmlns:a16="http://schemas.microsoft.com/office/drawing/2014/main" id="{B7400F00-0D24-41D0-9AC0-F8C8BD721661}"/>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CONTROL</a:t>
            </a:r>
          </a:p>
        </p:txBody>
      </p:sp>
      <p:pic>
        <p:nvPicPr>
          <p:cNvPr id="78855" name="Obrázek 2" descr="Obsah obrázku snímek obrazovky&#10;&#10;Popis byl vytvořen automaticky">
            <a:extLst>
              <a:ext uri="{FF2B5EF4-FFF2-40B4-BE49-F238E27FC236}">
                <a16:creationId xmlns:a16="http://schemas.microsoft.com/office/drawing/2014/main" id="{46C633EF-4CE4-4B14-BE21-156FB3156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708275"/>
            <a:ext cx="6996113"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Nadpis 1">
            <a:extLst>
              <a:ext uri="{FF2B5EF4-FFF2-40B4-BE49-F238E27FC236}">
                <a16:creationId xmlns:a16="http://schemas.microsoft.com/office/drawing/2014/main" id="{6A9C8574-2C12-4B11-BFB6-B13530240A9D}"/>
              </a:ext>
            </a:extLst>
          </p:cNvPr>
          <p:cNvSpPr>
            <a:spLocks noGrp="1" noChangeArrowheads="1"/>
          </p:cNvSpPr>
          <p:nvPr>
            <p:ph type="title"/>
          </p:nvPr>
        </p:nvSpPr>
        <p:spPr>
          <a:xfrm>
            <a:off x="1174750" y="781050"/>
            <a:ext cx="6996113" cy="777875"/>
          </a:xfrm>
        </p:spPr>
        <p:txBody>
          <a:bodyPr/>
          <a:lstStyle/>
          <a:p>
            <a:r>
              <a:rPr lang="cs-CZ" altLang="cs-CZ"/>
              <a:t>Udržitelnost a standardizace </a:t>
            </a:r>
          </a:p>
        </p:txBody>
      </p:sp>
      <p:sp>
        <p:nvSpPr>
          <p:cNvPr id="79875" name="Zástupný obsah 2">
            <a:extLst>
              <a:ext uri="{FF2B5EF4-FFF2-40B4-BE49-F238E27FC236}">
                <a16:creationId xmlns:a16="http://schemas.microsoft.com/office/drawing/2014/main" id="{AC71848B-942C-4694-B8D3-31F8B2248B04}"/>
              </a:ext>
            </a:extLst>
          </p:cNvPr>
          <p:cNvSpPr>
            <a:spLocks noGrp="1" noChangeArrowheads="1"/>
          </p:cNvSpPr>
          <p:nvPr>
            <p:ph idx="1"/>
          </p:nvPr>
        </p:nvSpPr>
        <p:spPr>
          <a:xfrm>
            <a:off x="1187450" y="1412875"/>
            <a:ext cx="7499350" cy="5329238"/>
          </a:xfrm>
        </p:spPr>
        <p:txBody>
          <a:bodyPr/>
          <a:lstStyle/>
          <a:p>
            <a:r>
              <a:rPr lang="cs-CZ" altLang="cs-CZ" sz="2000" b="1"/>
              <a:t>Kontrolní plán </a:t>
            </a:r>
          </a:p>
          <a:p>
            <a:pPr lvl="1"/>
            <a:r>
              <a:rPr lang="cs-CZ" altLang="cs-CZ" sz="1600"/>
              <a:t>Sestává se ze tří částí</a:t>
            </a:r>
          </a:p>
          <a:p>
            <a:pPr lvl="1"/>
            <a:r>
              <a:rPr lang="cs-CZ" altLang="cs-CZ" sz="1600"/>
              <a:t>První část je vytvoření nového vývojového diagramu, procesní mapy podle kterého se musí postupovat</a:t>
            </a:r>
          </a:p>
          <a:p>
            <a:pPr lvl="1"/>
            <a:r>
              <a:rPr lang="cs-CZ" altLang="cs-CZ" sz="1600"/>
              <a:t>Druhým bodem je stanovit si KPI, tedy co mě v procesu zajímá a co chci měřit</a:t>
            </a:r>
          </a:p>
          <a:p>
            <a:pPr lvl="1"/>
            <a:r>
              <a:rPr lang="cs-CZ" altLang="cs-CZ" sz="1600"/>
              <a:t>V případě, že KPI nedodržujeme musíme zasáhnout a prověřit to</a:t>
            </a:r>
          </a:p>
          <a:p>
            <a:pPr lvl="1"/>
            <a:r>
              <a:rPr lang="cs-CZ" altLang="cs-CZ" sz="1600"/>
              <a:t>Posledním bodem je zavedení kontingenčního plánu, nebo postupu nápravných opatření</a:t>
            </a:r>
          </a:p>
          <a:p>
            <a:r>
              <a:rPr lang="cs-CZ" altLang="cs-CZ" sz="2000" b="1"/>
              <a:t>Monitornig</a:t>
            </a:r>
          </a:p>
          <a:p>
            <a:pPr lvl="1"/>
            <a:r>
              <a:rPr lang="cs-CZ" altLang="cs-CZ" sz="1600"/>
              <a:t>Jednotlivé KPI je dobré monitorovat v určité frekvenci a provádět měření</a:t>
            </a:r>
          </a:p>
          <a:p>
            <a:pPr lvl="1"/>
            <a:r>
              <a:rPr lang="cs-CZ" altLang="cs-CZ" sz="1600"/>
              <a:t>Po provedení změny je dobré každý měsíc měřit po dobu tří měsíců a pak kvartálně vyhodnotit</a:t>
            </a:r>
          </a:p>
          <a:p>
            <a:pPr lvl="1"/>
            <a:r>
              <a:rPr lang="cs-CZ" altLang="cs-CZ" sz="1600"/>
              <a:t>Poté srovnat kvartální hodnoty, zda vyhovují</a:t>
            </a:r>
          </a:p>
          <a:p>
            <a:endParaRPr lang="cs-CZ" altLang="cs-CZ" sz="2000" b="1"/>
          </a:p>
        </p:txBody>
      </p:sp>
      <p:sp>
        <p:nvSpPr>
          <p:cNvPr id="79876" name="Zástupný symbol pro číslo snímku 3">
            <a:extLst>
              <a:ext uri="{FF2B5EF4-FFF2-40B4-BE49-F238E27FC236}">
                <a16:creationId xmlns:a16="http://schemas.microsoft.com/office/drawing/2014/main" id="{E2E14AA8-0DB0-498B-901A-AFB4EC43519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904CD91B-A1AD-48B8-8E84-167C3C2DAB49}" type="slidenum">
              <a:rPr lang="cs-CZ" altLang="cs-CZ" sz="1400" smtClean="0">
                <a:solidFill>
                  <a:schemeClr val="bg1"/>
                </a:solidFill>
              </a:rPr>
              <a:pPr>
                <a:spcBef>
                  <a:spcPct val="0"/>
                </a:spcBef>
                <a:buFontTx/>
                <a:buNone/>
              </a:pPr>
              <a:t>74</a:t>
            </a:fld>
            <a:endParaRPr lang="cs-CZ" altLang="cs-CZ" sz="1400">
              <a:solidFill>
                <a:schemeClr val="bg1"/>
              </a:solidFill>
            </a:endParaRPr>
          </a:p>
        </p:txBody>
      </p:sp>
      <p:sp>
        <p:nvSpPr>
          <p:cNvPr id="79877" name="Zástupný symbol pro číslo snímku 3">
            <a:extLst>
              <a:ext uri="{FF2B5EF4-FFF2-40B4-BE49-F238E27FC236}">
                <a16:creationId xmlns:a16="http://schemas.microsoft.com/office/drawing/2014/main" id="{4C829510-0ABC-48C7-874E-3DA9A84B54EC}"/>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79878" name="Zástupný symbol pro číslo snímku 3">
            <a:extLst>
              <a:ext uri="{FF2B5EF4-FFF2-40B4-BE49-F238E27FC236}">
                <a16:creationId xmlns:a16="http://schemas.microsoft.com/office/drawing/2014/main" id="{99890D92-5D22-41F8-B3E3-651D0349F0EE}"/>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CONTROL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dpis 1">
            <a:extLst>
              <a:ext uri="{FF2B5EF4-FFF2-40B4-BE49-F238E27FC236}">
                <a16:creationId xmlns:a16="http://schemas.microsoft.com/office/drawing/2014/main" id="{0413025B-C17E-4FB0-9377-2D493172A590}"/>
              </a:ext>
            </a:extLst>
          </p:cNvPr>
          <p:cNvSpPr>
            <a:spLocks noGrp="1" noChangeArrowheads="1"/>
          </p:cNvSpPr>
          <p:nvPr>
            <p:ph type="title"/>
          </p:nvPr>
        </p:nvSpPr>
        <p:spPr>
          <a:xfrm>
            <a:off x="1187450" y="731838"/>
            <a:ext cx="6996113" cy="777875"/>
          </a:xfrm>
        </p:spPr>
        <p:txBody>
          <a:bodyPr/>
          <a:lstStyle/>
          <a:p>
            <a:r>
              <a:rPr lang="cs-CZ" altLang="cs-CZ"/>
              <a:t>Uzavření Lean Six Sigma projektu</a:t>
            </a:r>
          </a:p>
        </p:txBody>
      </p:sp>
      <p:sp>
        <p:nvSpPr>
          <p:cNvPr id="80899" name="Zástupný obsah 2">
            <a:extLst>
              <a:ext uri="{FF2B5EF4-FFF2-40B4-BE49-F238E27FC236}">
                <a16:creationId xmlns:a16="http://schemas.microsoft.com/office/drawing/2014/main" id="{9C5B2ACF-34D4-4D02-B127-26D8101CEFD5}"/>
              </a:ext>
            </a:extLst>
          </p:cNvPr>
          <p:cNvSpPr>
            <a:spLocks noGrp="1" noChangeArrowheads="1"/>
          </p:cNvSpPr>
          <p:nvPr>
            <p:ph idx="1"/>
          </p:nvPr>
        </p:nvSpPr>
        <p:spPr>
          <a:xfrm>
            <a:off x="1187450" y="1412875"/>
            <a:ext cx="7499350" cy="5184775"/>
          </a:xfrm>
        </p:spPr>
        <p:txBody>
          <a:bodyPr/>
          <a:lstStyle/>
          <a:p>
            <a:r>
              <a:rPr lang="cs-CZ" altLang="cs-CZ" sz="2000"/>
              <a:t>Každý podnik má svou finální fázi a je třeba ho uzavřít</a:t>
            </a:r>
          </a:p>
          <a:p>
            <a:r>
              <a:rPr lang="cs-CZ" altLang="cs-CZ" sz="2000"/>
              <a:t>Projekty se zpravidla uzavírají, jakmile je dosaženo cílů a změny jsou udržitelné a standardizované</a:t>
            </a:r>
          </a:p>
          <a:p>
            <a:r>
              <a:rPr lang="cs-CZ" altLang="cs-CZ" sz="2000" b="1"/>
              <a:t>Ukončení projektu</a:t>
            </a:r>
          </a:p>
          <a:p>
            <a:pPr lvl="1"/>
            <a:r>
              <a:rPr lang="cs-CZ" altLang="cs-CZ" sz="1600"/>
              <a:t>Nejdůležitějším předpokladem pro uzavření projektu je ověření dosažených výsledků na jeho konci a porovnat jejich shodu s definicí cílů projektu</a:t>
            </a:r>
          </a:p>
          <a:p>
            <a:pPr lvl="1"/>
            <a:r>
              <a:rPr lang="cs-CZ" altLang="cs-CZ" sz="1600"/>
              <a:t>Výsledky je vhodné prezentovat pomocí nástrojů, ze kterých je dosažené zlepšení více než zřejmé. Viz. příklad níže je byl použit porovnávací control chart</a:t>
            </a:r>
          </a:p>
          <a:p>
            <a:pPr lvl="1"/>
            <a:endParaRPr lang="cs-CZ" altLang="cs-CZ" sz="1600"/>
          </a:p>
        </p:txBody>
      </p:sp>
      <p:sp>
        <p:nvSpPr>
          <p:cNvPr id="80900" name="Zástupný symbol pro číslo snímku 3">
            <a:extLst>
              <a:ext uri="{FF2B5EF4-FFF2-40B4-BE49-F238E27FC236}">
                <a16:creationId xmlns:a16="http://schemas.microsoft.com/office/drawing/2014/main" id="{25A47BA2-5AED-4C00-B1BE-BA2E7CEC120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E15A40FA-69F9-45C5-9407-795DC4A61713}" type="slidenum">
              <a:rPr lang="cs-CZ" altLang="cs-CZ" sz="1400" smtClean="0">
                <a:solidFill>
                  <a:schemeClr val="bg1"/>
                </a:solidFill>
              </a:rPr>
              <a:pPr>
                <a:spcBef>
                  <a:spcPct val="0"/>
                </a:spcBef>
                <a:buFontTx/>
                <a:buNone/>
              </a:pPr>
              <a:t>75</a:t>
            </a:fld>
            <a:endParaRPr lang="cs-CZ" altLang="cs-CZ" sz="1400">
              <a:solidFill>
                <a:schemeClr val="bg1"/>
              </a:solidFill>
            </a:endParaRPr>
          </a:p>
        </p:txBody>
      </p:sp>
      <p:sp>
        <p:nvSpPr>
          <p:cNvPr id="80901" name="Zástupný symbol pro číslo snímku 3">
            <a:extLst>
              <a:ext uri="{FF2B5EF4-FFF2-40B4-BE49-F238E27FC236}">
                <a16:creationId xmlns:a16="http://schemas.microsoft.com/office/drawing/2014/main" id="{1E20D3F2-AF9C-40B9-B253-F937724728DF}"/>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80902" name="Zástupný symbol pro číslo snímku 3">
            <a:extLst>
              <a:ext uri="{FF2B5EF4-FFF2-40B4-BE49-F238E27FC236}">
                <a16:creationId xmlns:a16="http://schemas.microsoft.com/office/drawing/2014/main" id="{67229476-3FB4-41DE-A65E-395CF465DEEE}"/>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CONTROL</a:t>
            </a:r>
          </a:p>
        </p:txBody>
      </p:sp>
      <p:pic>
        <p:nvPicPr>
          <p:cNvPr id="80903" name="Obrázek 2" descr="Obsah obrázku snímek obrazovky&#10;&#10;Popis byl vytvořen automaticky">
            <a:extLst>
              <a:ext uri="{FF2B5EF4-FFF2-40B4-BE49-F238E27FC236}">
                <a16:creationId xmlns:a16="http://schemas.microsoft.com/office/drawing/2014/main" id="{9799A61E-169B-4A24-AB85-C417C1726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4403725"/>
            <a:ext cx="72961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obsah 2">
            <a:extLst>
              <a:ext uri="{FF2B5EF4-FFF2-40B4-BE49-F238E27FC236}">
                <a16:creationId xmlns:a16="http://schemas.microsoft.com/office/drawing/2014/main" id="{2CFA1C9A-11CF-42D9-849F-44CF203606FF}"/>
              </a:ext>
            </a:extLst>
          </p:cNvPr>
          <p:cNvSpPr>
            <a:spLocks noGrp="1" noChangeArrowheads="1"/>
          </p:cNvSpPr>
          <p:nvPr>
            <p:ph idx="1"/>
          </p:nvPr>
        </p:nvSpPr>
        <p:spPr>
          <a:xfrm>
            <a:off x="1206500" y="1268413"/>
            <a:ext cx="7499350" cy="3992562"/>
          </a:xfrm>
        </p:spPr>
        <p:txBody>
          <a:bodyPr/>
          <a:lstStyle/>
          <a:p>
            <a:r>
              <a:rPr lang="cs-CZ" altLang="cs-CZ" sz="2000" b="1"/>
              <a:t>Co vše je nutné k uzavření připravit?</a:t>
            </a:r>
            <a:endParaRPr lang="cs-CZ" altLang="cs-CZ" sz="2000"/>
          </a:p>
          <a:p>
            <a:pPr lvl="1"/>
            <a:r>
              <a:rPr lang="cs-CZ" altLang="cs-CZ" sz="1600"/>
              <a:t>Project closer dokument</a:t>
            </a:r>
          </a:p>
          <a:p>
            <a:pPr lvl="1"/>
            <a:r>
              <a:rPr lang="cs-CZ" altLang="cs-CZ" sz="1600"/>
              <a:t>Závěrečná prezentace ohledně splnění cílů</a:t>
            </a:r>
          </a:p>
          <a:p>
            <a:pPr lvl="1"/>
            <a:r>
              <a:rPr lang="cs-CZ" altLang="cs-CZ" sz="1600"/>
              <a:t>Zhodnotit možná </a:t>
            </a:r>
            <a:r>
              <a:rPr lang="cs-CZ" altLang="cs-CZ" sz="1600" u="sng">
                <a:hlinkClick r:id="rId2"/>
              </a:rPr>
              <a:t>rizika</a:t>
            </a:r>
            <a:r>
              <a:rPr lang="cs-CZ" altLang="cs-CZ" sz="1600"/>
              <a:t> a plán jejich zvládání</a:t>
            </a:r>
          </a:p>
          <a:p>
            <a:pPr lvl="1"/>
            <a:r>
              <a:rPr lang="cs-CZ" altLang="cs-CZ" sz="1600"/>
              <a:t>Zaznamenat do databáze Lessons Learned (poučit se z projektu)</a:t>
            </a:r>
          </a:p>
          <a:p>
            <a:pPr lvl="1"/>
            <a:r>
              <a:rPr lang="cs-CZ" altLang="cs-CZ" sz="1600"/>
              <a:t>Naplánovat projektové review</a:t>
            </a:r>
          </a:p>
          <a:p>
            <a:pPr lvl="1"/>
            <a:r>
              <a:rPr lang="cs-CZ" altLang="cs-CZ" sz="1600"/>
              <a:t>Úspěch oslavit</a:t>
            </a:r>
          </a:p>
          <a:p>
            <a:endParaRPr lang="cs-CZ" altLang="cs-CZ"/>
          </a:p>
        </p:txBody>
      </p:sp>
      <p:sp>
        <p:nvSpPr>
          <p:cNvPr id="81923" name="Zástupný symbol pro číslo snímku 3">
            <a:extLst>
              <a:ext uri="{FF2B5EF4-FFF2-40B4-BE49-F238E27FC236}">
                <a16:creationId xmlns:a16="http://schemas.microsoft.com/office/drawing/2014/main" id="{1D765C92-26D5-4E39-A1A7-AEDE652A6D0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3971D987-6128-4331-9F93-C70242D16A27}" type="slidenum">
              <a:rPr lang="cs-CZ" altLang="cs-CZ" sz="1400" smtClean="0">
                <a:solidFill>
                  <a:schemeClr val="bg1"/>
                </a:solidFill>
              </a:rPr>
              <a:pPr>
                <a:spcBef>
                  <a:spcPct val="0"/>
                </a:spcBef>
                <a:buFontTx/>
                <a:buNone/>
              </a:pPr>
              <a:t>76</a:t>
            </a:fld>
            <a:endParaRPr lang="cs-CZ" altLang="cs-CZ" sz="1400">
              <a:solidFill>
                <a:schemeClr val="bg1"/>
              </a:solidFill>
            </a:endParaRPr>
          </a:p>
        </p:txBody>
      </p:sp>
      <p:sp>
        <p:nvSpPr>
          <p:cNvPr id="81924" name="Zástupný symbol pro číslo snímku 3">
            <a:extLst>
              <a:ext uri="{FF2B5EF4-FFF2-40B4-BE49-F238E27FC236}">
                <a16:creationId xmlns:a16="http://schemas.microsoft.com/office/drawing/2014/main" id="{9BE2A646-0507-4DC2-8F63-6892F4C7AD80}"/>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81925" name="Zástupný symbol pro číslo snímku 3">
            <a:extLst>
              <a:ext uri="{FF2B5EF4-FFF2-40B4-BE49-F238E27FC236}">
                <a16:creationId xmlns:a16="http://schemas.microsoft.com/office/drawing/2014/main" id="{7FBE98D5-6FDC-44B7-96A7-741463B9BBBB}"/>
              </a:ext>
            </a:extLst>
          </p:cNvPr>
          <p:cNvSpPr txBox="1">
            <a:spLocks noChangeArrowheads="1"/>
          </p:cNvSpPr>
          <p:nvPr/>
        </p:nvSpPr>
        <p:spPr bwMode="auto">
          <a:xfrm>
            <a:off x="4140200" y="304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CONTROL</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421A1ACD-1B05-4089-B0D8-B1696685DF22}"/>
              </a:ext>
            </a:extLst>
          </p:cNvPr>
          <p:cNvSpPr>
            <a:spLocks noGrp="1" noChangeArrowheads="1"/>
          </p:cNvSpPr>
          <p:nvPr>
            <p:ph type="title"/>
          </p:nvPr>
        </p:nvSpPr>
        <p:spPr/>
        <p:txBody>
          <a:bodyPr/>
          <a:lstStyle/>
          <a:p>
            <a:endParaRPr lang="cs-CZ" altLang="cs-CZ"/>
          </a:p>
        </p:txBody>
      </p:sp>
      <p:pic>
        <p:nvPicPr>
          <p:cNvPr id="11267" name="Zástupný obsah 5" descr="Obsah obrázku snímek obrazovky&#10;&#10;Popis byl vytvořen automaticky">
            <a:extLst>
              <a:ext uri="{FF2B5EF4-FFF2-40B4-BE49-F238E27FC236}">
                <a16:creationId xmlns:a16="http://schemas.microsoft.com/office/drawing/2014/main" id="{43142F96-A881-4A6A-950A-E4A4CAAA29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238" y="927100"/>
            <a:ext cx="8645525" cy="4608513"/>
          </a:xfrm>
        </p:spPr>
      </p:pic>
      <p:sp>
        <p:nvSpPr>
          <p:cNvPr id="11268" name="Zástupný symbol pro číslo snímku 3">
            <a:extLst>
              <a:ext uri="{FF2B5EF4-FFF2-40B4-BE49-F238E27FC236}">
                <a16:creationId xmlns:a16="http://schemas.microsoft.com/office/drawing/2014/main" id="{C5483A3E-56F2-4503-92DE-58AE970017B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0383AEF2-71E1-460F-9E38-285DEFC64757}" type="slidenum">
              <a:rPr lang="cs-CZ" altLang="cs-CZ" sz="1400" smtClean="0">
                <a:solidFill>
                  <a:schemeClr val="bg1"/>
                </a:solidFill>
              </a:rPr>
              <a:pPr>
                <a:spcBef>
                  <a:spcPct val="0"/>
                </a:spcBef>
                <a:buFontTx/>
                <a:buNone/>
              </a:pPr>
              <a:t>8</a:t>
            </a:fld>
            <a:endParaRPr lang="cs-CZ" altLang="cs-CZ" sz="1400">
              <a:solidFill>
                <a:schemeClr val="bg1"/>
              </a:solidFill>
            </a:endParaRPr>
          </a:p>
        </p:txBody>
      </p:sp>
      <p:sp>
        <p:nvSpPr>
          <p:cNvPr id="11269" name="Zástupný symbol pro číslo snímku 3">
            <a:extLst>
              <a:ext uri="{FF2B5EF4-FFF2-40B4-BE49-F238E27FC236}">
                <a16:creationId xmlns:a16="http://schemas.microsoft.com/office/drawing/2014/main" id="{216F0748-2386-4A58-8CA9-F3F2A22DA0A2}"/>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
        <p:nvSpPr>
          <p:cNvPr id="11270" name="Zástupný symbol pro číslo snímku 3">
            <a:extLst>
              <a:ext uri="{FF2B5EF4-FFF2-40B4-BE49-F238E27FC236}">
                <a16:creationId xmlns:a16="http://schemas.microsoft.com/office/drawing/2014/main" id="{65D03179-DBFA-48BE-A289-63FB05EEE52A}"/>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
        <p:nvSpPr>
          <p:cNvPr id="11271" name="Obdélník 9">
            <a:extLst>
              <a:ext uri="{FF2B5EF4-FFF2-40B4-BE49-F238E27FC236}">
                <a16:creationId xmlns:a16="http://schemas.microsoft.com/office/drawing/2014/main" id="{D9C38B78-4E45-43DC-8746-727A2E02039A}"/>
              </a:ext>
            </a:extLst>
          </p:cNvPr>
          <p:cNvSpPr>
            <a:spLocks noChangeArrowheads="1"/>
          </p:cNvSpPr>
          <p:nvPr/>
        </p:nvSpPr>
        <p:spPr bwMode="auto">
          <a:xfrm>
            <a:off x="827088" y="5724525"/>
            <a:ext cx="785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800">
                <a:solidFill>
                  <a:schemeClr val="bg2"/>
                </a:solidFill>
                <a:latin typeface="Roboto"/>
              </a:rPr>
              <a:t>Teď když už víme, co je proces, můžeme na něho aplikovat metodiku Lean. Jako každá jiná metodika, tak i Lean má  určité principy a pravidla, která je nutné dodržovat.</a:t>
            </a:r>
            <a:endParaRPr lang="cs-CZ" altLang="cs-CZ" sz="1800">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AE11D122-2047-418F-B70D-66521CD983D3}"/>
              </a:ext>
            </a:extLst>
          </p:cNvPr>
          <p:cNvSpPr>
            <a:spLocks noGrp="1" noChangeArrowheads="1"/>
          </p:cNvSpPr>
          <p:nvPr>
            <p:ph type="title"/>
          </p:nvPr>
        </p:nvSpPr>
        <p:spPr>
          <a:xfrm>
            <a:off x="1198563" y="922338"/>
            <a:ext cx="6996112" cy="777875"/>
          </a:xfrm>
        </p:spPr>
        <p:txBody>
          <a:bodyPr/>
          <a:lstStyle/>
          <a:p>
            <a:r>
              <a:rPr lang="cs-CZ" altLang="cs-CZ"/>
              <a:t>Lean Principy</a:t>
            </a:r>
          </a:p>
        </p:txBody>
      </p:sp>
      <p:sp>
        <p:nvSpPr>
          <p:cNvPr id="12291" name="Zástupný obsah 2">
            <a:extLst>
              <a:ext uri="{FF2B5EF4-FFF2-40B4-BE49-F238E27FC236}">
                <a16:creationId xmlns:a16="http://schemas.microsoft.com/office/drawing/2014/main" id="{4FF65647-1AE1-4F59-84BF-FB5EB217F064}"/>
              </a:ext>
            </a:extLst>
          </p:cNvPr>
          <p:cNvSpPr>
            <a:spLocks noGrp="1" noChangeArrowheads="1"/>
          </p:cNvSpPr>
          <p:nvPr>
            <p:ph idx="1"/>
          </p:nvPr>
        </p:nvSpPr>
        <p:spPr>
          <a:xfrm>
            <a:off x="1184275" y="1670050"/>
            <a:ext cx="7499350" cy="5086350"/>
          </a:xfrm>
        </p:spPr>
        <p:txBody>
          <a:bodyPr/>
          <a:lstStyle/>
          <a:p>
            <a:r>
              <a:rPr lang="cs-CZ" altLang="cs-CZ" sz="2000"/>
              <a:t>Pětikrokový myšlenkový proces pro implementaci je celkem jednoduchý k zapamatování, ale není vždy jednoduché ho dosáhnout</a:t>
            </a:r>
          </a:p>
          <a:p>
            <a:r>
              <a:rPr lang="cs-CZ" altLang="cs-CZ" sz="2000" b="1"/>
              <a:t>1. Definuj hodnotu pro zákazníka</a:t>
            </a:r>
          </a:p>
          <a:p>
            <a:pPr lvl="1"/>
            <a:r>
              <a:rPr lang="cs-CZ" altLang="cs-CZ" sz="1600"/>
              <a:t>Zde je nutné specifikovat hodnotu stanoviskem koncového zákazníka produktu</a:t>
            </a:r>
          </a:p>
          <a:p>
            <a:r>
              <a:rPr lang="cs-CZ" altLang="cs-CZ" sz="2000" b="1"/>
              <a:t>2. Zmapuj hodnotový proud</a:t>
            </a:r>
          </a:p>
          <a:p>
            <a:pPr lvl="1"/>
            <a:r>
              <a:rPr lang="cs-CZ" altLang="cs-CZ" sz="1600"/>
              <a:t>Dalším krokem je identifikovat hodnotový tok produktu a kde je to možné, tak eliminovat kroky, které nepřinášejí žádnou přidanou hodnotu. Cílem je porozumět toku hodnoty</a:t>
            </a:r>
          </a:p>
          <a:p>
            <a:r>
              <a:rPr lang="cs-CZ" altLang="cs-CZ" sz="2000" b="1"/>
              <a:t>3. Vytvoř tok</a:t>
            </a:r>
          </a:p>
          <a:p>
            <a:pPr lvl="1"/>
            <a:r>
              <a:rPr lang="cs-CZ" altLang="cs-CZ" sz="1600"/>
              <a:t>Zhodnotit tok informací, dokumentů a lidí v procesů</a:t>
            </a:r>
          </a:p>
          <a:p>
            <a:r>
              <a:rPr lang="cs-CZ" altLang="cs-CZ" sz="2000" b="1"/>
              <a:t>4. Zajisti systém tahu</a:t>
            </a:r>
          </a:p>
          <a:p>
            <a:pPr lvl="1"/>
            <a:r>
              <a:rPr lang="pl-PL" altLang="cs-CZ" sz="1600"/>
              <a:t>Dodávat to, co si přeje zákazník, kdy, kam a jak si to přeje</a:t>
            </a:r>
            <a:endParaRPr lang="cs-CZ" altLang="cs-CZ" sz="1600"/>
          </a:p>
          <a:p>
            <a:r>
              <a:rPr lang="cs-CZ" altLang="cs-CZ" sz="2000" b="1"/>
              <a:t>5. Hledej dokonalost</a:t>
            </a:r>
            <a:endParaRPr lang="cs-CZ" altLang="cs-CZ" sz="1600" b="1"/>
          </a:p>
          <a:p>
            <a:pPr lvl="1"/>
            <a:r>
              <a:rPr lang="cs-CZ" altLang="cs-CZ" sz="1600"/>
              <a:t>Vždy miřte na úroveň výkonnost/optimální kvalita</a:t>
            </a:r>
          </a:p>
        </p:txBody>
      </p:sp>
      <p:sp>
        <p:nvSpPr>
          <p:cNvPr id="12292" name="Zástupný symbol pro číslo snímku 3">
            <a:extLst>
              <a:ext uri="{FF2B5EF4-FFF2-40B4-BE49-F238E27FC236}">
                <a16:creationId xmlns:a16="http://schemas.microsoft.com/office/drawing/2014/main" id="{8491626D-9898-4397-AFF2-FAB15C63AFE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spcBef>
                <a:spcPct val="0"/>
              </a:spcBef>
              <a:buFontTx/>
              <a:buNone/>
            </a:pPr>
            <a:r>
              <a:rPr lang="cs-CZ" altLang="cs-CZ" sz="1400">
                <a:solidFill>
                  <a:schemeClr val="bg1"/>
                </a:solidFill>
              </a:rPr>
              <a:t>strana </a:t>
            </a:r>
            <a:fld id="{AC911BFC-1CB6-48B4-931C-87C245FCD3B8}" type="slidenum">
              <a:rPr lang="cs-CZ" altLang="cs-CZ" sz="1400" smtClean="0">
                <a:solidFill>
                  <a:schemeClr val="bg1"/>
                </a:solidFill>
              </a:rPr>
              <a:pPr>
                <a:spcBef>
                  <a:spcPct val="0"/>
                </a:spcBef>
                <a:buFontTx/>
                <a:buNone/>
              </a:pPr>
              <a:t>9</a:t>
            </a:fld>
            <a:endParaRPr lang="cs-CZ" altLang="cs-CZ" sz="1400">
              <a:solidFill>
                <a:schemeClr val="bg1"/>
              </a:solidFill>
            </a:endParaRPr>
          </a:p>
        </p:txBody>
      </p:sp>
      <p:sp>
        <p:nvSpPr>
          <p:cNvPr id="12293" name="Zástupný symbol pro číslo snímku 3">
            <a:extLst>
              <a:ext uri="{FF2B5EF4-FFF2-40B4-BE49-F238E27FC236}">
                <a16:creationId xmlns:a16="http://schemas.microsoft.com/office/drawing/2014/main" id="{6D90087A-BEC4-416A-91AD-9BD04EABF835}"/>
              </a:ext>
            </a:extLst>
          </p:cNvPr>
          <p:cNvSpPr txBox="1">
            <a:spLocks noChangeArrowheads="1"/>
          </p:cNvSpPr>
          <p:nvPr/>
        </p:nvSpPr>
        <p:spPr bwMode="auto">
          <a:xfrm>
            <a:off x="4140200" y="3333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a:t>
            </a:r>
          </a:p>
        </p:txBody>
      </p:sp>
      <p:sp>
        <p:nvSpPr>
          <p:cNvPr id="12294" name="Zástupný symbol pro číslo snímku 3">
            <a:extLst>
              <a:ext uri="{FF2B5EF4-FFF2-40B4-BE49-F238E27FC236}">
                <a16:creationId xmlns:a16="http://schemas.microsoft.com/office/drawing/2014/main" id="{5495599C-CE62-4AF3-B931-F41BB991136C}"/>
              </a:ext>
            </a:extLst>
          </p:cNvPr>
          <p:cNvSpPr txBox="1">
            <a:spLocks noChangeArrowheads="1"/>
          </p:cNvSpPr>
          <p:nvPr/>
        </p:nvSpPr>
        <p:spPr bwMode="auto">
          <a:xfrm>
            <a:off x="120650" y="26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05050"/>
                </a:solidFill>
                <a:latin typeface="Arial" panose="020B0604020202020204" pitchFamily="34" charset="0"/>
              </a:defRPr>
            </a:lvl1pPr>
            <a:lvl2pPr marL="742950" indent="-285750">
              <a:spcBef>
                <a:spcPct val="20000"/>
              </a:spcBef>
              <a:buChar char="–"/>
              <a:defRPr sz="2800">
                <a:solidFill>
                  <a:srgbClr val="505050"/>
                </a:solidFill>
                <a:latin typeface="Arial" panose="020B0604020202020204" pitchFamily="34" charset="0"/>
              </a:defRPr>
            </a:lvl2pPr>
            <a:lvl3pPr marL="1143000" indent="-228600">
              <a:spcBef>
                <a:spcPct val="20000"/>
              </a:spcBef>
              <a:buChar char="•"/>
              <a:defRPr sz="2400">
                <a:solidFill>
                  <a:srgbClr val="505050"/>
                </a:solidFill>
                <a:latin typeface="Arial" panose="020B0604020202020204" pitchFamily="34" charset="0"/>
              </a:defRPr>
            </a:lvl3pPr>
            <a:lvl4pPr marL="1600200" indent="-228600">
              <a:spcBef>
                <a:spcPct val="20000"/>
              </a:spcBef>
              <a:buChar char="–"/>
              <a:defRPr sz="2000">
                <a:solidFill>
                  <a:srgbClr val="505050"/>
                </a:solidFill>
                <a:latin typeface="Arial" panose="020B0604020202020204" pitchFamily="34" charset="0"/>
              </a:defRPr>
            </a:lvl4pPr>
            <a:lvl5pPr marL="2057400" indent="-228600">
              <a:spcBef>
                <a:spcPct val="20000"/>
              </a:spcBef>
              <a:buChar char="»"/>
              <a:defRPr sz="2000">
                <a:solidFill>
                  <a:srgbClr val="50505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0505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0505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0505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05050"/>
                </a:solidFill>
                <a:latin typeface="Arial" panose="020B0604020202020204" pitchFamily="34" charset="0"/>
              </a:defRPr>
            </a:lvl9pPr>
          </a:lstStyle>
          <a:p>
            <a:pPr algn="r" eaLnBrk="1" hangingPunct="1">
              <a:spcBef>
                <a:spcPct val="0"/>
              </a:spcBef>
              <a:buFontTx/>
              <a:buNone/>
            </a:pPr>
            <a:r>
              <a:rPr lang="cs-CZ" altLang="cs-CZ" sz="1400" b="1">
                <a:solidFill>
                  <a:schemeClr val="bg1"/>
                </a:solidFill>
              </a:rPr>
              <a:t>LEAN SIX SIGMA</a:t>
            </a:r>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11884</TotalTime>
  <Words>6566</Words>
  <Application>Microsoft Office PowerPoint</Application>
  <PresentationFormat>Předvádění na obrazovce (4:3)</PresentationFormat>
  <Paragraphs>684</Paragraphs>
  <Slides>76</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76</vt:i4>
      </vt:variant>
    </vt:vector>
  </HeadingPairs>
  <TitlesOfParts>
    <vt:vector size="79" baseType="lpstr">
      <vt:lpstr>Arial</vt:lpstr>
      <vt:lpstr>Roboto</vt:lpstr>
      <vt:lpstr>Výchozí návrh</vt:lpstr>
      <vt:lpstr>LEAN SIX SIGMA</vt:lpstr>
      <vt:lpstr>Co to je LEAN SIX SIGMA?</vt:lpstr>
      <vt:lpstr>Historie </vt:lpstr>
      <vt:lpstr>Prezentace aplikace PowerPoint</vt:lpstr>
      <vt:lpstr>Historie LEAN SIX SIGMA v čase</vt:lpstr>
      <vt:lpstr>Lean</vt:lpstr>
      <vt:lpstr>Co je to proces ?</vt:lpstr>
      <vt:lpstr>Prezentace aplikace PowerPoint</vt:lpstr>
      <vt:lpstr>Lean Principy</vt:lpstr>
      <vt:lpstr>Prezentace aplikace PowerPoint</vt:lpstr>
      <vt:lpstr>Druhy plýtvání, které metodika Lean odstraňuje</vt:lpstr>
      <vt:lpstr>Prezentace aplikace PowerPoint</vt:lpstr>
      <vt:lpstr>Důležité pojmy v Lean metodice</vt:lpstr>
      <vt:lpstr>Littlův zákon</vt:lpstr>
      <vt:lpstr>Identifikace a klasifikace aktivit</vt:lpstr>
      <vt:lpstr>Prezentace aplikace PowerPoint</vt:lpstr>
      <vt:lpstr>Prezentace aplikace PowerPoint</vt:lpstr>
      <vt:lpstr>Účinnost procesu</vt:lpstr>
      <vt:lpstr>Prezentace aplikace PowerPoint</vt:lpstr>
      <vt:lpstr>Six Sigma</vt:lpstr>
      <vt:lpstr>Six Sigma proces a jeho vymezení</vt:lpstr>
      <vt:lpstr>Cíl Six Sigma</vt:lpstr>
      <vt:lpstr>Prezentace aplikace PowerPoint</vt:lpstr>
      <vt:lpstr>Prezentace aplikace PowerPoint</vt:lpstr>
      <vt:lpstr>Prezentace aplikace PowerPoint</vt:lpstr>
      <vt:lpstr>Sigma úroveň procesu</vt:lpstr>
      <vt:lpstr>Co je DPMO?</vt:lpstr>
      <vt:lpstr>Výtěžnost procesu</vt:lpstr>
      <vt:lpstr>DMAIC</vt:lpstr>
      <vt:lpstr>Prezentace aplikace PowerPoint</vt:lpstr>
      <vt:lpstr>DMAIC house</vt:lpstr>
      <vt:lpstr>Define</vt:lpstr>
      <vt:lpstr>Define</vt:lpstr>
      <vt:lpstr>Shrnutí fáze Define</vt:lpstr>
      <vt:lpstr>Výběr projektu</vt:lpstr>
      <vt:lpstr>Co je problém?</vt:lpstr>
      <vt:lpstr>Prezentace aplikace PowerPoint</vt:lpstr>
      <vt:lpstr>Výběr týmu</vt:lpstr>
      <vt:lpstr>Prezentace aplikace PowerPoint</vt:lpstr>
      <vt:lpstr>VOC (Voice of Customers) – Hlas zákazníka</vt:lpstr>
      <vt:lpstr>Prezentace aplikace PowerPoint</vt:lpstr>
      <vt:lpstr>Jak získat hlas zákazníka?</vt:lpstr>
      <vt:lpstr>Prezentace aplikace PowerPoint</vt:lpstr>
      <vt:lpstr>SIPOC diagram</vt:lpstr>
      <vt:lpstr>Prezentace aplikace PowerPoint</vt:lpstr>
      <vt:lpstr>Prezentace aplikace PowerPoint</vt:lpstr>
      <vt:lpstr>Measure</vt:lpstr>
      <vt:lpstr>Mapování procesů</vt:lpstr>
      <vt:lpstr>Plán sběru dat</vt:lpstr>
      <vt:lpstr>Prezentace aplikace PowerPoint</vt:lpstr>
      <vt:lpstr>MSA – ANALÝZA SYSTÉMU MĚŘENÍ</vt:lpstr>
      <vt:lpstr>Prezentace aplikace PowerPoint</vt:lpstr>
      <vt:lpstr>Interpretace naměřených dat</vt:lpstr>
      <vt:lpstr>Způsobilost procesu</vt:lpstr>
      <vt:lpstr>Prezentace aplikace PowerPoint</vt:lpstr>
      <vt:lpstr>Prezentace aplikace PowerPoint</vt:lpstr>
      <vt:lpstr>Analyze</vt:lpstr>
      <vt:lpstr>Analýza příčin</vt:lpstr>
      <vt:lpstr>Prezentace aplikace PowerPoint</vt:lpstr>
      <vt:lpstr>Procesní analýza</vt:lpstr>
      <vt:lpstr>Prezentace aplikace PowerPoint</vt:lpstr>
      <vt:lpstr>Grafická analýza</vt:lpstr>
      <vt:lpstr>Testování hypotéz</vt:lpstr>
      <vt:lpstr>Prezentace aplikace PowerPoint</vt:lpstr>
      <vt:lpstr>Korelace</vt:lpstr>
      <vt:lpstr>Prezentace aplikace PowerPoint</vt:lpstr>
      <vt:lpstr>Improve</vt:lpstr>
      <vt:lpstr>5S</vt:lpstr>
      <vt:lpstr>Prezentace aplikace PowerPoint</vt:lpstr>
      <vt:lpstr>Poka-yoke</vt:lpstr>
      <vt:lpstr>Prezentace aplikace PowerPoint</vt:lpstr>
      <vt:lpstr>Prezentace aplikace PowerPoint</vt:lpstr>
      <vt:lpstr>Control</vt:lpstr>
      <vt:lpstr>Udržitelnost a standardizace </vt:lpstr>
      <vt:lpstr>Uzavření Lean Six Sigma projektu</vt:lpstr>
      <vt:lpstr>Prezentace aplikace PowerPoint</vt:lpstr>
    </vt:vector>
  </TitlesOfParts>
  <Company>MZLU v Brně</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František Dařena</dc:creator>
  <cp:lastModifiedBy>Petr Dostál</cp:lastModifiedBy>
  <cp:revision>93</cp:revision>
  <dcterms:created xsi:type="dcterms:W3CDTF">2008-02-12T13:47:14Z</dcterms:created>
  <dcterms:modified xsi:type="dcterms:W3CDTF">2020-01-09T09:12:01Z</dcterms:modified>
</cp:coreProperties>
</file>